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4" r:id="rId4"/>
    <p:sldId id="287" r:id="rId5"/>
    <p:sldId id="257" r:id="rId6"/>
    <p:sldId id="263" r:id="rId7"/>
    <p:sldId id="262" r:id="rId8"/>
    <p:sldId id="292" r:id="rId9"/>
    <p:sldId id="288" r:id="rId10"/>
    <p:sldId id="274" r:id="rId11"/>
    <p:sldId id="266" r:id="rId12"/>
    <p:sldId id="276" r:id="rId13"/>
    <p:sldId id="291" r:id="rId14"/>
    <p:sldId id="293" r:id="rId15"/>
    <p:sldId id="267" r:id="rId16"/>
    <p:sldId id="277" r:id="rId17"/>
    <p:sldId id="281" r:id="rId18"/>
    <p:sldId id="278" r:id="rId19"/>
    <p:sldId id="282" r:id="rId20"/>
    <p:sldId id="268" r:id="rId21"/>
    <p:sldId id="289" r:id="rId22"/>
    <p:sldId id="275" r:id="rId23"/>
    <p:sldId id="279" r:id="rId24"/>
    <p:sldId id="283" r:id="rId25"/>
    <p:sldId id="269" r:id="rId26"/>
    <p:sldId id="280" r:id="rId27"/>
    <p:sldId id="270" r:id="rId28"/>
    <p:sldId id="271" r:id="rId29"/>
    <p:sldId id="290" r:id="rId30"/>
    <p:sldId id="27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692A3"/>
    <a:srgbClr val="E4B6DD"/>
    <a:srgbClr val="EDA8F2"/>
    <a:srgbClr val="C5A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1000.21368" units="1/cm"/>
          <inkml:channelProperty channel="Y" name="resolution" value="1000.21368" units="1/cm"/>
          <inkml:channelProperty channel="T" name="resolution" value="1" units="1/dev"/>
        </inkml:channelProperties>
      </inkml:inkSource>
      <inkml:timestamp xml:id="ts0" timeString="2023-09-22T04:08:57.848"/>
    </inkml:context>
    <inkml:brush xml:id="br0">
      <inkml:brushProperty name="width" value="0.05292" units="cm"/>
      <inkml:brushProperty name="height" value="0.05292" units="cm"/>
      <inkml:brushProperty name="color" value="#FF0000"/>
    </inkml:brush>
  </inkml:definitions>
  <inkml:trace contextRef="#ctx0" brushRef="#br0">3156 12682 0,'0'0'15,"0"0"-15,0 0 16,0 0-16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1000.21368" units="1/cm"/>
          <inkml:channelProperty channel="Y" name="resolution" value="1000.21368" units="1/cm"/>
          <inkml:channelProperty channel="T" name="resolution" value="1" units="1/dev"/>
        </inkml:channelProperties>
      </inkml:inkSource>
      <inkml:timestamp xml:id="ts0" timeString="2023-09-22T04:17:58.532"/>
    </inkml:context>
    <inkml:brush xml:id="br0">
      <inkml:brushProperty name="width" value="0.05292" units="cm"/>
      <inkml:brushProperty name="height" value="0.05292" units="cm"/>
      <inkml:brushProperty name="color" value="#FF0000"/>
    </inkml:brush>
  </inkml:definitions>
  <inkml:trace contextRef="#ctx0" brushRef="#br0">33517 9577 0,'-7'12'0,"3"-5"0,4-7 15,-3 4-15,2-2 0,0 0 16</inkml:trace>
  <inkml:trace contextRef="#ctx0" brushRef="#br0" timeOffset="503063.0066">24403 11688 0,'32'-15'0,"-13"7"0,-19 8 0,11-6 0,-3 3 16,-4 1-16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1000.21368" units="1/cm"/>
          <inkml:channelProperty channel="Y" name="resolution" value="1000.21368" units="1/cm"/>
          <inkml:channelProperty channel="T" name="resolution" value="1" units="1/dev"/>
        </inkml:channelProperties>
      </inkml:inkSource>
      <inkml:timestamp xml:id="ts0" timeString="2023-09-22T04:28:14.032"/>
    </inkml:context>
    <inkml:brush xml:id="br0">
      <inkml:brushProperty name="width" value="0.05292" units="cm"/>
      <inkml:brushProperty name="height" value="0.05292" units="cm"/>
      <inkml:brushProperty name="color" value="#FF0000"/>
    </inkml:brush>
  </inkml:definitions>
  <inkml:trace contextRef="#ctx0" brushRef="#br0">22858 14185 0,'0'0'0,"-30"47"0,13-19 16,6-11-16,5-7 15,2-4-15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04188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6600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26580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87590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D0FB2-7862-49FC-A68A-417BC576AD4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95805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D0FB2-7862-49FC-A68A-417BC576AD4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3717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D0FB2-7862-49FC-A68A-417BC576AD45}"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16774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D0FB2-7862-49FC-A68A-417BC576AD45}"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06158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D0FB2-7862-49FC-A68A-417BC576AD45}"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1360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42216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72941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D0FB2-7862-49FC-A68A-417BC576AD45}" type="datetimeFigureOut">
              <a:rPr lang="en-US" smtClean="0"/>
              <a:t>9/22/2023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CF234-78AD-4F63-B6EF-4C33C9E9BBC5}" type="slidenum">
              <a:rPr lang="en-US" smtClean="0"/>
              <a:t>‹#›</a:t>
            </a:fld>
            <a:endParaRPr lang="en-US"/>
          </a:p>
        </p:txBody>
      </p:sp>
    </p:spTree>
    <p:extLst>
      <p:ext uri="{BB962C8B-B14F-4D97-AF65-F5344CB8AC3E}">
        <p14:creationId xmlns:p14="http://schemas.microsoft.com/office/powerpoint/2010/main" val="1352347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customXml" Target="../ink/ink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em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105B7C-0ED4-406E-A343-2F2284BC8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72" y="426721"/>
            <a:ext cx="6609984" cy="4448875"/>
          </a:xfrm>
          <a:prstGeom prst="rect">
            <a:avLst/>
          </a:prstGeom>
        </p:spPr>
      </p:pic>
      <p:sp>
        <p:nvSpPr>
          <p:cNvPr id="15" name="TextBox 14">
            <a:extLst>
              <a:ext uri="{FF2B5EF4-FFF2-40B4-BE49-F238E27FC236}">
                <a16:creationId xmlns:a16="http://schemas.microsoft.com/office/drawing/2014/main" id="{78E490D6-7B98-4CC0-80AE-F5BABB1AABA3}"/>
              </a:ext>
            </a:extLst>
          </p:cNvPr>
          <p:cNvSpPr txBox="1"/>
          <p:nvPr/>
        </p:nvSpPr>
        <p:spPr>
          <a:xfrm>
            <a:off x="2720669" y="1720820"/>
            <a:ext cx="4899330" cy="1938992"/>
          </a:xfrm>
          <a:prstGeom prst="rect">
            <a:avLst/>
          </a:prstGeom>
          <a:noFill/>
        </p:spPr>
        <p:txBody>
          <a:bodyPr wrap="square" rtlCol="0">
            <a:spAutoFit/>
          </a:bodyPr>
          <a:lstStyle/>
          <a:p>
            <a:pPr algn="just"/>
            <a:r>
              <a:rPr lang="pt-BR" sz="2400" i="1" dirty="0">
                <a:effectLst/>
                <a:latin typeface="Times New Roman" panose="02020603050405020304" pitchFamily="18" charset="0"/>
                <a:ea typeface="Times New Roman" panose="02020603050405020304" pitchFamily="18" charset="0"/>
              </a:rPr>
              <a:t>Kể tên một số truyện cổ tích mà em đã được đọc/nghe, ở đó có những nhân vật có tài năng phi thường nhưng phải trải qua nhiều thử thách, cuối cùng được hưởng hạnh phúc, giàu sang…</a:t>
            </a:r>
            <a:endParaRPr lang="en-US" sz="2400" dirty="0"/>
          </a:p>
        </p:txBody>
      </p:sp>
      <p:pic>
        <p:nvPicPr>
          <p:cNvPr id="17" name="Picture 16">
            <a:extLst>
              <a:ext uri="{FF2B5EF4-FFF2-40B4-BE49-F238E27FC236}">
                <a16:creationId xmlns:a16="http://schemas.microsoft.com/office/drawing/2014/main" id="{841860E2-493E-45CB-AB0E-CE643B60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72" y="4875596"/>
            <a:ext cx="5978770" cy="1914906"/>
          </a:xfrm>
          <a:prstGeom prst="rect">
            <a:avLst/>
          </a:prstGeom>
        </p:spPr>
      </p:pic>
      <p:pic>
        <p:nvPicPr>
          <p:cNvPr id="7" name="Picture 6">
            <a:extLst>
              <a:ext uri="{FF2B5EF4-FFF2-40B4-BE49-F238E27FC236}">
                <a16:creationId xmlns:a16="http://schemas.microsoft.com/office/drawing/2014/main" id="{6B60BB8D-0DAF-4CF8-9218-D2960545E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9" y="3429000"/>
            <a:ext cx="4572001" cy="3429000"/>
          </a:xfrm>
          <a:prstGeom prst="rect">
            <a:avLst/>
          </a:prstGeom>
        </p:spPr>
      </p:pic>
      <p:pic>
        <p:nvPicPr>
          <p:cNvPr id="10" name="Picture 9">
            <a:extLst>
              <a:ext uri="{FF2B5EF4-FFF2-40B4-BE49-F238E27FC236}">
                <a16:creationId xmlns:a16="http://schemas.microsoft.com/office/drawing/2014/main" id="{33B9B7D4-775B-4E6D-8E8F-B181B6511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2691"/>
            <a:ext cx="2393340" cy="3921618"/>
          </a:xfrm>
          <a:prstGeom prst="rect">
            <a:avLst/>
          </a:prstGeom>
        </p:spPr>
      </p:pic>
      <p:pic>
        <p:nvPicPr>
          <p:cNvPr id="20" name="图片 14">
            <a:extLst>
              <a:ext uri="{FF2B5EF4-FFF2-40B4-BE49-F238E27FC236}">
                <a16:creationId xmlns:a16="http://schemas.microsoft.com/office/drawing/2014/main" id="{BAF4625D-D823-4D70-B52F-10C68283B6B9}"/>
              </a:ext>
            </a:extLst>
          </p:cNvPr>
          <p:cNvPicPr/>
          <p:nvPr/>
        </p:nvPicPr>
        <p:blipFill>
          <a:blip r:embed="rId6"/>
          <a:stretch>
            <a:fillRect/>
          </a:stretch>
        </p:blipFill>
        <p:spPr>
          <a:xfrm>
            <a:off x="10496328" y="343187"/>
            <a:ext cx="718820" cy="1017905"/>
          </a:xfrm>
          <a:prstGeom prst="rect">
            <a:avLst/>
          </a:prstGeom>
        </p:spPr>
      </p:pic>
      <p:pic>
        <p:nvPicPr>
          <p:cNvPr id="21" name="图片 14">
            <a:extLst>
              <a:ext uri="{FF2B5EF4-FFF2-40B4-BE49-F238E27FC236}">
                <a16:creationId xmlns:a16="http://schemas.microsoft.com/office/drawing/2014/main" id="{BC7B8A01-FB7B-43E1-A049-77E81C1754D7}"/>
              </a:ext>
            </a:extLst>
          </p:cNvPr>
          <p:cNvPicPr/>
          <p:nvPr/>
        </p:nvPicPr>
        <p:blipFill>
          <a:blip r:embed="rId6"/>
          <a:stretch>
            <a:fillRect/>
          </a:stretch>
        </p:blipFill>
        <p:spPr>
          <a:xfrm rot="21113365">
            <a:off x="10738852" y="1211867"/>
            <a:ext cx="965468" cy="1348453"/>
          </a:xfrm>
          <a:prstGeom prst="rect">
            <a:avLst/>
          </a:prstGeom>
        </p:spPr>
      </p:pic>
    </p:spTree>
    <p:extLst>
      <p:ext uri="{BB962C8B-B14F-4D97-AF65-F5344CB8AC3E}">
        <p14:creationId xmlns:p14="http://schemas.microsoft.com/office/powerpoint/2010/main" val="1328214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2250084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293">
            <a:alpha val="4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252120-07E6-4D88-A4DE-7C1C74D6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645"/>
            <a:ext cx="12192000" cy="8171645"/>
          </a:xfrm>
          <a:prstGeom prst="rect">
            <a:avLst/>
          </a:prstGeom>
        </p:spPr>
      </p:pic>
      <p:pic>
        <p:nvPicPr>
          <p:cNvPr id="8" name="Picture 7">
            <a:extLst>
              <a:ext uri="{FF2B5EF4-FFF2-40B4-BE49-F238E27FC236}">
                <a16:creationId xmlns:a16="http://schemas.microsoft.com/office/drawing/2014/main" id="{DA9B299B-B31D-104C-B43C-93F039FADAC7}"/>
              </a:ext>
            </a:extLst>
          </p:cNvPr>
          <p:cNvPicPr/>
          <p:nvPr/>
        </p:nvPicPr>
        <p:blipFill>
          <a:blip r:embed="rId3"/>
          <a:stretch>
            <a:fillRect/>
          </a:stretch>
        </p:blipFill>
        <p:spPr>
          <a:xfrm>
            <a:off x="0" y="4379296"/>
            <a:ext cx="3137647" cy="2478704"/>
          </a:xfrm>
          <a:prstGeom prst="rect">
            <a:avLst/>
          </a:prstGeom>
        </p:spPr>
      </p:pic>
      <p:grpSp>
        <p:nvGrpSpPr>
          <p:cNvPr id="10" name="组合 1">
            <a:extLst>
              <a:ext uri="{FF2B5EF4-FFF2-40B4-BE49-F238E27FC236}">
                <a16:creationId xmlns:a16="http://schemas.microsoft.com/office/drawing/2014/main" id="{1BD535A0-6658-4B31-85B8-C229D16E28BD}"/>
              </a:ext>
            </a:extLst>
          </p:cNvPr>
          <p:cNvGrpSpPr/>
          <p:nvPr/>
        </p:nvGrpSpPr>
        <p:grpSpPr>
          <a:xfrm>
            <a:off x="2156012" y="284648"/>
            <a:ext cx="6230342" cy="5302660"/>
            <a:chOff x="0" y="0"/>
            <a:chExt cx="2106386" cy="2124222"/>
          </a:xfrm>
        </p:grpSpPr>
        <p:pic>
          <p:nvPicPr>
            <p:cNvPr id="11" name="图片 44">
              <a:extLst>
                <a:ext uri="{FF2B5EF4-FFF2-40B4-BE49-F238E27FC236}">
                  <a16:creationId xmlns:a16="http://schemas.microsoft.com/office/drawing/2014/main" id="{42038EE6-53DB-4A99-8240-E06359B8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06386" cy="2124222"/>
            </a:xfrm>
            <a:prstGeom prst="rect">
              <a:avLst/>
            </a:prstGeom>
          </p:spPr>
        </p:pic>
        <p:sp>
          <p:nvSpPr>
            <p:cNvPr id="12" name="文本框 45">
              <a:extLst>
                <a:ext uri="{FF2B5EF4-FFF2-40B4-BE49-F238E27FC236}">
                  <a16:creationId xmlns:a16="http://schemas.microsoft.com/office/drawing/2014/main" id="{794EE168-7A2B-45DA-A504-BE4AAC873EA7}"/>
                </a:ext>
              </a:extLst>
            </p:cNvPr>
            <p:cNvSpPr txBox="1"/>
            <p:nvPr/>
          </p:nvSpPr>
          <p:spPr>
            <a:xfrm>
              <a:off x="309569" y="794345"/>
              <a:ext cx="1316655" cy="913981"/>
            </a:xfrm>
            <a:prstGeom prst="rect">
              <a:avLst/>
            </a:prstGeom>
            <a:noFill/>
          </p:spPr>
          <p:txBody>
            <a:bodyPr wrap="square" rtlCol="0">
              <a:noAutofit/>
            </a:bodyPr>
            <a:lstStyle/>
            <a:p>
              <a:pPr algn="ctr"/>
              <a:r>
                <a:rPr lang="en-US" sz="2600" i="1" dirty="0" err="1" smtClean="0">
                  <a:latin typeface="Times New Roman" panose="02020603050405020304" pitchFamily="18" charset="0"/>
                  <a:cs typeface="Times New Roman" panose="02020603050405020304" pitchFamily="18" charset="0"/>
                </a:rPr>
                <a:t>Hãy</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sắp</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xếp</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các</a:t>
              </a:r>
              <a:r>
                <a:rPr lang="en-US" sz="2600" i="1" dirty="0" smtClean="0">
                  <a:latin typeface="Times New Roman" panose="02020603050405020304" pitchFamily="18" charset="0"/>
                  <a:cs typeface="Times New Roman" panose="02020603050405020304" pitchFamily="18" charset="0"/>
                </a:rPr>
                <a:t> chi </a:t>
              </a:r>
              <a:r>
                <a:rPr lang="en-US" sz="2600" i="1" dirty="0" err="1" smtClean="0">
                  <a:latin typeface="Times New Roman" panose="02020603050405020304" pitchFamily="18" charset="0"/>
                  <a:cs typeface="Times New Roman" panose="02020603050405020304" pitchFamily="18" charset="0"/>
                </a:rPr>
                <a:t>tiết</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sau</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đây</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để</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tóm</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tắt</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các</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sự</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việc</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xảy</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ra</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theo</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đúng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trình</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tự</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trong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truyện</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Thạch</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Sanh</a:t>
              </a:r>
              <a:r>
                <a:rPr lang="en-US" sz="2600" i="1" dirty="0" smtClean="0">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74426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blip>
          <a:srcRect/>
          <a:tile tx="0" ty="0" sx="100000" sy="100000" flip="none" algn="tl"/>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981097-05FA-4F68-95A8-FE2C9FE79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122" y="5083088"/>
            <a:ext cx="1525501" cy="1612580"/>
          </a:xfrm>
          <a:prstGeom prst="rect">
            <a:avLst/>
          </a:prstGeom>
        </p:spPr>
      </p:pic>
      <p:pic>
        <p:nvPicPr>
          <p:cNvPr id="42" name="Google Shape;352;p14" descr="7beb41cec519cdae9c33379bf0c8e34e">
            <a:extLst>
              <a:ext uri="{FF2B5EF4-FFF2-40B4-BE49-F238E27FC236}">
                <a16:creationId xmlns:a16="http://schemas.microsoft.com/office/drawing/2014/main" id="{D4C0B544-0792-488E-8AD7-D3F32D34A786}"/>
              </a:ext>
            </a:extLst>
          </p:cNvPr>
          <p:cNvPicPr/>
          <p:nvPr/>
        </p:nvPicPr>
        <p:blipFill rotWithShape="1">
          <a:blip r:embed="rId4">
            <a:alphaModFix/>
          </a:blip>
          <a:srcRect/>
          <a:stretch/>
        </p:blipFill>
        <p:spPr>
          <a:xfrm rot="806154">
            <a:off x="265694" y="275260"/>
            <a:ext cx="678179" cy="485514"/>
          </a:xfrm>
          <a:prstGeom prst="rect">
            <a:avLst/>
          </a:prstGeom>
          <a:noFill/>
          <a:ln>
            <a:noFill/>
          </a:ln>
        </p:spPr>
      </p:pic>
      <p:pic>
        <p:nvPicPr>
          <p:cNvPr id="43" name="图片 14">
            <a:extLst>
              <a:ext uri="{FF2B5EF4-FFF2-40B4-BE49-F238E27FC236}">
                <a16:creationId xmlns:a16="http://schemas.microsoft.com/office/drawing/2014/main" id="{17048F61-BC5C-4EC8-9C8E-C212639D16C6}"/>
              </a:ext>
            </a:extLst>
          </p:cNvPr>
          <p:cNvPicPr/>
          <p:nvPr/>
        </p:nvPicPr>
        <p:blipFill>
          <a:blip r:embed="rId5"/>
          <a:stretch>
            <a:fillRect/>
          </a:stretch>
        </p:blipFill>
        <p:spPr>
          <a:xfrm>
            <a:off x="771939" y="648013"/>
            <a:ext cx="595678" cy="468093"/>
          </a:xfrm>
          <a:prstGeom prst="rect">
            <a:avLst/>
          </a:prstGeom>
        </p:spPr>
      </p:pic>
      <p:grpSp>
        <p:nvGrpSpPr>
          <p:cNvPr id="44" name="组合 107">
            <a:extLst>
              <a:ext uri="{FF2B5EF4-FFF2-40B4-BE49-F238E27FC236}">
                <a16:creationId xmlns:a16="http://schemas.microsoft.com/office/drawing/2014/main" id="{22E1E51A-49AF-4167-8C78-27364A465BBB}"/>
              </a:ext>
            </a:extLst>
          </p:cNvPr>
          <p:cNvGrpSpPr/>
          <p:nvPr/>
        </p:nvGrpSpPr>
        <p:grpSpPr>
          <a:xfrm>
            <a:off x="10966081" y="273889"/>
            <a:ext cx="813435" cy="1503680"/>
            <a:chOff x="0" y="0"/>
            <a:chExt cx="1517253" cy="2901593"/>
          </a:xfrm>
        </p:grpSpPr>
        <p:pic>
          <p:nvPicPr>
            <p:cNvPr id="45" name="图片 17">
              <a:extLst>
                <a:ext uri="{FF2B5EF4-FFF2-40B4-BE49-F238E27FC236}">
                  <a16:creationId xmlns:a16="http://schemas.microsoft.com/office/drawing/2014/main" id="{BB57E916-07BA-493D-88A9-A927F3FF2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697" y="0"/>
              <a:ext cx="885486" cy="2901593"/>
            </a:xfrm>
            <a:prstGeom prst="rect">
              <a:avLst/>
            </a:prstGeom>
          </p:spPr>
        </p:pic>
        <p:pic>
          <p:nvPicPr>
            <p:cNvPr id="46" name="图片 18">
              <a:extLst>
                <a:ext uri="{FF2B5EF4-FFF2-40B4-BE49-F238E27FC236}">
                  <a16:creationId xmlns:a16="http://schemas.microsoft.com/office/drawing/2014/main" id="{AACCE2F2-3140-457C-BA1D-164F6CB343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977" y="877011"/>
              <a:ext cx="512276" cy="2024582"/>
            </a:xfrm>
            <a:prstGeom prst="rect">
              <a:avLst/>
            </a:prstGeom>
          </p:spPr>
        </p:pic>
        <p:pic>
          <p:nvPicPr>
            <p:cNvPr id="47" name="图片 19">
              <a:extLst>
                <a:ext uri="{FF2B5EF4-FFF2-40B4-BE49-F238E27FC236}">
                  <a16:creationId xmlns:a16="http://schemas.microsoft.com/office/drawing/2014/main" id="{641ACAC5-5874-40F3-8121-29E4B56D32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2460"/>
              <a:ext cx="711093" cy="2289133"/>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3435329390"/>
              </p:ext>
            </p:extLst>
          </p:nvPr>
        </p:nvGraphicFramePr>
        <p:xfrm>
          <a:off x="1391275" y="421871"/>
          <a:ext cx="9496027" cy="6325227"/>
        </p:xfrm>
        <a:graphic>
          <a:graphicData uri="http://schemas.openxmlformats.org/drawingml/2006/table">
            <a:tbl>
              <a:tblPr firstRow="1" firstCol="1" bandRow="1">
                <a:tableStyleId>{93296810-A885-4BE3-A3E7-6D5BEEA58F35}</a:tableStyleId>
              </a:tblPr>
              <a:tblGrid>
                <a:gridCol w="1693235">
                  <a:extLst>
                    <a:ext uri="{9D8B030D-6E8A-4147-A177-3AD203B41FA5}">
                      <a16:colId xmlns:a16="http://schemas.microsoft.com/office/drawing/2014/main" val="68897497"/>
                    </a:ext>
                  </a:extLst>
                </a:gridCol>
                <a:gridCol w="7802792">
                  <a:extLst>
                    <a:ext uri="{9D8B030D-6E8A-4147-A177-3AD203B41FA5}">
                      <a16:colId xmlns:a16="http://schemas.microsoft.com/office/drawing/2014/main" val="4220228219"/>
                    </a:ext>
                  </a:extLst>
                </a:gridCol>
              </a:tblGrid>
              <a:tr h="543069">
                <a:tc>
                  <a:txBody>
                    <a:bodyPr/>
                    <a:lstStyle/>
                    <a:p>
                      <a:pPr marL="0" marR="0" algn="ctr">
                        <a:lnSpc>
                          <a:spcPct val="115000"/>
                        </a:lnSpc>
                        <a:spcBef>
                          <a:spcPts val="0"/>
                        </a:spcBef>
                        <a:spcAft>
                          <a:spcPts val="0"/>
                        </a:spcAft>
                      </a:pPr>
                      <a:r>
                        <a:rPr lang="en-US" sz="2400">
                          <a:effectLst/>
                        </a:rPr>
                        <a:t>STT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Sự kiện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592679"/>
                  </a:ext>
                </a:extLst>
              </a:tr>
              <a:tr h="543069">
                <a:tc>
                  <a:txBody>
                    <a:bodyPr/>
                    <a:lstStyle/>
                    <a:p>
                      <a:pPr marL="0" marR="0" algn="ctr">
                        <a:lnSpc>
                          <a:spcPct val="115000"/>
                        </a:lnSpc>
                        <a:spcBef>
                          <a:spcPts val="0"/>
                        </a:spcBef>
                        <a:spcAft>
                          <a:spcPts val="0"/>
                        </a:spcAft>
                      </a:pPr>
                      <a:r>
                        <a:rPr lang="en-US" sz="24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kết nghĩa anh em với Lí Thông.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0380044"/>
                  </a:ext>
                </a:extLst>
              </a:tr>
              <a:tr h="543069">
                <a:tc>
                  <a:txBody>
                    <a:bodyPr/>
                    <a:lstStyle/>
                    <a:p>
                      <a:pPr marL="0" marR="0" algn="ctr">
                        <a:lnSpc>
                          <a:spcPct val="115000"/>
                        </a:lnSpc>
                        <a:spcBef>
                          <a:spcPts val="0"/>
                        </a:spcBef>
                        <a:spcAft>
                          <a:spcPts val="0"/>
                        </a:spcAft>
                      </a:pPr>
                      <a:r>
                        <a:rPr lang="en-US" sz="24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Mẹ con Lí Thông lừa Thạch Sanh đi nộp mạng cho chằn tinh thay mình.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1660436"/>
                  </a:ext>
                </a:extLst>
              </a:tr>
              <a:tr h="543069">
                <a:tc>
                  <a:txBody>
                    <a:bodyPr/>
                    <a:lstStyle/>
                    <a:p>
                      <a:pPr marL="0" marR="0" algn="ctr">
                        <a:lnSpc>
                          <a:spcPct val="115000"/>
                        </a:lnSpc>
                        <a:spcBef>
                          <a:spcPts val="0"/>
                        </a:spcBef>
                        <a:spcAft>
                          <a:spcPts val="0"/>
                        </a:spcAft>
                      </a:pPr>
                      <a:r>
                        <a:rPr lang="en-US" sz="24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diệt đại bàng cứu công chúa, lại bị cướp công.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0467940"/>
                  </a:ext>
                </a:extLst>
              </a:tr>
              <a:tr h="543069">
                <a:tc>
                  <a:txBody>
                    <a:bodyPr/>
                    <a:lstStyle/>
                    <a:p>
                      <a:pPr marL="0" marR="0" algn="ctr">
                        <a:lnSpc>
                          <a:spcPct val="115000"/>
                        </a:lnSpc>
                        <a:spcBef>
                          <a:spcPts val="0"/>
                        </a:spcBef>
                        <a:spcAft>
                          <a:spcPts val="0"/>
                        </a:spcAft>
                      </a:pPr>
                      <a:r>
                        <a:rPr lang="en-US" sz="24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được giải oan lấy công chúa.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3780540"/>
                  </a:ext>
                </a:extLst>
              </a:tr>
              <a:tr h="543069">
                <a:tc>
                  <a:txBody>
                    <a:bodyPr/>
                    <a:lstStyle/>
                    <a:p>
                      <a:pPr marL="0" marR="0" algn="ctr">
                        <a:lnSpc>
                          <a:spcPct val="115000"/>
                        </a:lnSpc>
                        <a:spcBef>
                          <a:spcPts val="0"/>
                        </a:spcBef>
                        <a:spcAft>
                          <a:spcPts val="0"/>
                        </a:spcAft>
                      </a:pPr>
                      <a:r>
                        <a:rPr lang="en-US" sz="24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diệt hồ tinh, cứu thái tử bị vu oan vào tù.</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3890636"/>
                  </a:ext>
                </a:extLst>
              </a:tr>
              <a:tr h="543069">
                <a:tc>
                  <a:txBody>
                    <a:bodyPr/>
                    <a:lstStyle/>
                    <a:p>
                      <a:pPr marL="0" marR="0" algn="ctr">
                        <a:lnSpc>
                          <a:spcPct val="115000"/>
                        </a:lnSpc>
                        <a:spcBef>
                          <a:spcPts val="0"/>
                        </a:spcBef>
                        <a:spcAft>
                          <a:spcPts val="0"/>
                        </a:spcAft>
                      </a:pPr>
                      <a:r>
                        <a:rPr lang="en-US" sz="24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ra đời, lớn lên học võ và phép thần thông.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0954747"/>
                  </a:ext>
                </a:extLst>
              </a:tr>
              <a:tr h="543069">
                <a:tc>
                  <a:txBody>
                    <a:bodyPr/>
                    <a:lstStyle/>
                    <a:p>
                      <a:pPr marL="0" marR="0" algn="ctr">
                        <a:lnSpc>
                          <a:spcPct val="115000"/>
                        </a:lnSpc>
                        <a:spcBef>
                          <a:spcPts val="0"/>
                        </a:spcBef>
                        <a:spcAft>
                          <a:spcPts val="0"/>
                        </a:spcAft>
                      </a:pPr>
                      <a:r>
                        <a:rPr lang="en-US" sz="24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chiến thắng quân 18 nước chư hầu và lên ngôi vua.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4142891"/>
                  </a:ext>
                </a:extLst>
              </a:tr>
              <a:tr h="543069">
                <a:tc>
                  <a:txBody>
                    <a:bodyPr/>
                    <a:lstStyle/>
                    <a:p>
                      <a:pPr marL="0" marR="0" algn="ctr">
                        <a:lnSpc>
                          <a:spcPct val="115000"/>
                        </a:lnSpc>
                        <a:spcBef>
                          <a:spcPts val="0"/>
                        </a:spcBef>
                        <a:spcAft>
                          <a:spcPts val="0"/>
                        </a:spcAft>
                      </a:pPr>
                      <a:r>
                        <a:rPr lang="en-US" sz="24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 Thạch Sanh diệt chằn tinh bị Lí Thông cướp công.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7007217"/>
                  </a:ext>
                </a:extLst>
              </a:tr>
              <a:tr h="543069">
                <a:tc>
                  <a:txBody>
                    <a:bodyPr/>
                    <a:lstStyle/>
                    <a:p>
                      <a:pPr marL="0" marR="0" algn="ctr">
                        <a:lnSpc>
                          <a:spcPct val="115000"/>
                        </a:lnSpc>
                        <a:spcBef>
                          <a:spcPts val="0"/>
                        </a:spcBef>
                        <a:spcAft>
                          <a:spcPts val="0"/>
                        </a:spcAft>
                      </a:pPr>
                      <a:r>
                        <a:rPr lang="en-US" sz="2400">
                          <a:effectLst/>
                        </a:rPr>
                        <a:t>Cách sắp xếp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0445807"/>
                  </a:ext>
                </a:extLst>
              </a:tr>
            </a:tbl>
          </a:graphicData>
        </a:graphic>
      </p:graphicFrame>
      <p:sp>
        <p:nvSpPr>
          <p:cNvPr id="10" name="TextBox 9"/>
          <p:cNvSpPr txBox="1"/>
          <p:nvPr/>
        </p:nvSpPr>
        <p:spPr>
          <a:xfrm>
            <a:off x="3592286" y="5995851"/>
            <a:ext cx="6831874" cy="584775"/>
          </a:xfrm>
          <a:prstGeom prst="rect">
            <a:avLst/>
          </a:prstGeom>
          <a:noFill/>
        </p:spPr>
        <p:txBody>
          <a:bodyPr wrap="square" rtlCol="0">
            <a:spAutoFit/>
          </a:bodyPr>
          <a:lstStyle/>
          <a:p>
            <a:pPr algn="ctr"/>
            <a:r>
              <a:rPr lang="en-US" sz="3200" dirty="0" smtClean="0"/>
              <a:t>6 – 1 – 2 – 8 – 3 – 5 – 4 – 7 </a:t>
            </a:r>
            <a:endParaRPr lang="en-US" sz="3200" dirty="0"/>
          </a:p>
        </p:txBody>
      </p:sp>
    </p:spTree>
    <p:extLst>
      <p:ext uri="{BB962C8B-B14F-4D97-AF65-F5344CB8AC3E}">
        <p14:creationId xmlns:p14="http://schemas.microsoft.com/office/powerpoint/2010/main" val="17087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10"/>
                                        </p:tgtEl>
                                        <p:attrNameLst>
                                          <p:attrName>fillcolor</p:attrName>
                                        </p:attrNameLst>
                                      </p:cBhvr>
                                      <p:to>
                                        <a:schemeClr val="accent2"/>
                                      </p:to>
                                    </p:animClr>
                                    <p:set>
                                      <p:cBhvr>
                                        <p:cTn id="12" dur="2000" fill="hold"/>
                                        <p:tgtEl>
                                          <p:spTgt spid="10"/>
                                        </p:tgtEl>
                                        <p:attrNameLst>
                                          <p:attrName>fill.type</p:attrName>
                                        </p:attrNameLst>
                                      </p:cBhvr>
                                      <p:to>
                                        <p:strVal val="solid"/>
                                      </p:to>
                                    </p:set>
                                    <p:set>
                                      <p:cBhvr>
                                        <p:cTn id="13"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293">
            <a:alpha val="4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252120-07E6-4D88-A4DE-7C1C74D6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645"/>
            <a:ext cx="12192000" cy="8171645"/>
          </a:xfrm>
          <a:prstGeom prst="rect">
            <a:avLst/>
          </a:prstGeom>
        </p:spPr>
      </p:pic>
      <p:pic>
        <p:nvPicPr>
          <p:cNvPr id="8" name="Picture 7">
            <a:extLst>
              <a:ext uri="{FF2B5EF4-FFF2-40B4-BE49-F238E27FC236}">
                <a16:creationId xmlns:a16="http://schemas.microsoft.com/office/drawing/2014/main" id="{DA9B299B-B31D-104C-B43C-93F039FADAC7}"/>
              </a:ext>
            </a:extLst>
          </p:cNvPr>
          <p:cNvPicPr/>
          <p:nvPr/>
        </p:nvPicPr>
        <p:blipFill>
          <a:blip r:embed="rId3"/>
          <a:stretch>
            <a:fillRect/>
          </a:stretch>
        </p:blipFill>
        <p:spPr>
          <a:xfrm>
            <a:off x="0" y="4379296"/>
            <a:ext cx="3137647" cy="2478704"/>
          </a:xfrm>
          <a:prstGeom prst="rect">
            <a:avLst/>
          </a:prstGeom>
        </p:spPr>
      </p:pic>
      <p:grpSp>
        <p:nvGrpSpPr>
          <p:cNvPr id="10" name="组合 1">
            <a:extLst>
              <a:ext uri="{FF2B5EF4-FFF2-40B4-BE49-F238E27FC236}">
                <a16:creationId xmlns:a16="http://schemas.microsoft.com/office/drawing/2014/main" id="{1BD535A0-6658-4B31-85B8-C229D16E28BD}"/>
              </a:ext>
            </a:extLst>
          </p:cNvPr>
          <p:cNvGrpSpPr/>
          <p:nvPr/>
        </p:nvGrpSpPr>
        <p:grpSpPr>
          <a:xfrm>
            <a:off x="2156012" y="284648"/>
            <a:ext cx="6445624" cy="5302660"/>
            <a:chOff x="0" y="0"/>
            <a:chExt cx="2106386" cy="2124222"/>
          </a:xfrm>
        </p:grpSpPr>
        <p:pic>
          <p:nvPicPr>
            <p:cNvPr id="11" name="图片 44">
              <a:extLst>
                <a:ext uri="{FF2B5EF4-FFF2-40B4-BE49-F238E27FC236}">
                  <a16:creationId xmlns:a16="http://schemas.microsoft.com/office/drawing/2014/main" id="{42038EE6-53DB-4A99-8240-E06359B8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06386" cy="2124222"/>
            </a:xfrm>
            <a:prstGeom prst="rect">
              <a:avLst/>
            </a:prstGeom>
          </p:spPr>
        </p:pic>
        <p:sp>
          <p:nvSpPr>
            <p:cNvPr id="12" name="文本框 45">
              <a:extLst>
                <a:ext uri="{FF2B5EF4-FFF2-40B4-BE49-F238E27FC236}">
                  <a16:creationId xmlns:a16="http://schemas.microsoft.com/office/drawing/2014/main" id="{794EE168-7A2B-45DA-A504-BE4AAC873EA7}"/>
                </a:ext>
              </a:extLst>
            </p:cNvPr>
            <p:cNvSpPr txBox="1"/>
            <p:nvPr/>
          </p:nvSpPr>
          <p:spPr>
            <a:xfrm>
              <a:off x="281737" y="726317"/>
              <a:ext cx="1487249" cy="913981"/>
            </a:xfrm>
            <a:prstGeom prst="rect">
              <a:avLst/>
            </a:prstGeom>
            <a:noFill/>
          </p:spPr>
          <p:txBody>
            <a:bodyPr wrap="square" rtlCol="0">
              <a:noAutofit/>
            </a:bodyPr>
            <a:lstStyle/>
            <a:p>
              <a:pPr algn="ct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a:t>
              </a:r>
              <a:r>
                <a:rPr lang="en-US" sz="2600" i="1" dirty="0">
                  <a:latin typeface="Times New Roman" panose="02020603050405020304" pitchFamily="18" charset="0"/>
                  <a:cs typeface="Times New Roman" panose="02020603050405020304" pitchFamily="18" charset="0"/>
                </a:rPr>
                <a:t> chi </a:t>
              </a:r>
              <a:r>
                <a:rPr lang="en-US" sz="2600" i="1" dirty="0" err="1">
                  <a:latin typeface="Times New Roman" panose="02020603050405020304" pitchFamily="18" charset="0"/>
                  <a:cs typeface="Times New Roman" panose="02020603050405020304" pitchFamily="18" charset="0"/>
                </a:rPr>
                <a:t>tiết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khẳng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em</a:t>
              </a:r>
              <a:r>
                <a:rPr lang="en-US" sz="2600" i="1" dirty="0">
                  <a:latin typeface="Times New Roman" panose="02020603050405020304" pitchFamily="18" charset="0"/>
                  <a:cs typeface="Times New Roman" panose="02020603050405020304" pitchFamily="18" charset="0"/>
                </a:rPr>
                <a:t>.</a:t>
              </a:r>
            </a:p>
          </p:txBody>
        </p:sp>
      </p:gr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1136160" y="4565520"/>
              <a:ext cx="360" cy="360"/>
            </p14:xfrm>
          </p:contentPart>
        </mc:Choice>
        <mc:Fallback>
          <p:pic>
            <p:nvPicPr>
              <p:cNvPr id="2" name="Ink 1"/>
              <p:cNvPicPr/>
              <p:nvPr/>
            </p:nvPicPr>
            <p:blipFill>
              <a:blip r:embed="rId6"/>
              <a:stretch>
                <a:fillRect/>
              </a:stretch>
            </p:blipFill>
            <p:spPr>
              <a:xfrm>
                <a:off x="1126800" y="4556160"/>
                <a:ext cx="19080" cy="19080"/>
              </a:xfrm>
              <a:prstGeom prst="rect">
                <a:avLst/>
              </a:prstGeom>
            </p:spPr>
          </p:pic>
        </mc:Fallback>
      </mc:AlternateContent>
    </p:spTree>
    <p:extLst>
      <p:ext uri="{BB962C8B-B14F-4D97-AF65-F5344CB8AC3E}">
        <p14:creationId xmlns:p14="http://schemas.microsoft.com/office/powerpoint/2010/main" val="857752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blip>
          <a:srcRect/>
          <a:tile tx="0" ty="0" sx="100000" sy="100000" flip="none" algn="tl"/>
        </a:blipFill>
        <a:effectLst/>
      </p:bgPr>
    </p:bg>
    <p:spTree>
      <p:nvGrpSpPr>
        <p:cNvPr id="1" name=""/>
        <p:cNvGrpSpPr/>
        <p:nvPr/>
      </p:nvGrpSpPr>
      <p:grpSpPr>
        <a:xfrm>
          <a:off x="0" y="0"/>
          <a:ext cx="0" cy="0"/>
          <a:chOff x="0" y="0"/>
          <a:chExt cx="0" cy="0"/>
        </a:xfrm>
      </p:grpSpPr>
      <p:pic>
        <p:nvPicPr>
          <p:cNvPr id="4" name="Google Shape;1119;p75" descr="A picture containing text, fabric&#10;&#10;Description automatically generated">
            <a:extLst>
              <a:ext uri="{FF2B5EF4-FFF2-40B4-BE49-F238E27FC236}">
                <a16:creationId xmlns:a16="http://schemas.microsoft.com/office/drawing/2014/main" id="{4000B98C-3BC5-420B-81D5-850FEC993598}"/>
              </a:ext>
            </a:extLst>
          </p:cNvPr>
          <p:cNvPicPr>
            <a:picLocks noGrp="1"/>
          </p:cNvPicPr>
          <p:nvPr>
            <p:ph idx="1"/>
          </p:nvPr>
        </p:nvPicPr>
        <p:blipFill rotWithShape="1">
          <a:blip r:embed="rId3">
            <a:alphaModFix/>
          </a:blip>
          <a:srcRect l="51398"/>
          <a:stretch/>
        </p:blipFill>
        <p:spPr>
          <a:xfrm flipH="1">
            <a:off x="379876" y="2522269"/>
            <a:ext cx="1883739" cy="2115093"/>
          </a:xfrm>
          <a:prstGeom prst="rect">
            <a:avLst/>
          </a:prstGeom>
          <a:noFill/>
          <a:ln>
            <a:noFill/>
          </a:ln>
        </p:spPr>
      </p:pic>
      <p:pic>
        <p:nvPicPr>
          <p:cNvPr id="17" name="Picture 16">
            <a:extLst>
              <a:ext uri="{FF2B5EF4-FFF2-40B4-BE49-F238E27FC236}">
                <a16:creationId xmlns:a16="http://schemas.microsoft.com/office/drawing/2014/main" id="{F1981097-05FA-4F68-95A8-FE2C9FE79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122" y="5083088"/>
            <a:ext cx="1525501" cy="1612580"/>
          </a:xfrm>
          <a:prstGeom prst="rect">
            <a:avLst/>
          </a:prstGeom>
        </p:spPr>
      </p:pic>
      <p:sp>
        <p:nvSpPr>
          <p:cNvPr id="18" name="Rectangle: Diagonal Corners Rounded 17">
            <a:extLst>
              <a:ext uri="{FF2B5EF4-FFF2-40B4-BE49-F238E27FC236}">
                <a16:creationId xmlns:a16="http://schemas.microsoft.com/office/drawing/2014/main" id="{DD276221-83BE-4DEE-B871-F70D4450008B}"/>
              </a:ext>
            </a:extLst>
          </p:cNvPr>
          <p:cNvSpPr/>
          <p:nvPr/>
        </p:nvSpPr>
        <p:spPr>
          <a:xfrm>
            <a:off x="3793032" y="1268471"/>
            <a:ext cx="4605935" cy="798286"/>
          </a:xfrm>
          <a:prstGeom prst="round2DiagRect">
            <a:avLst>
              <a:gd name="adj1" fmla="val 50000"/>
              <a:gd name="adj2" fmla="val 0"/>
            </a:avLst>
          </a:prstGeom>
          <a:solidFill>
            <a:srgbClr val="E4B6D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Lương</a:t>
            </a:r>
            <a:r>
              <a:rPr lang="en-US" sz="2400" dirty="0"/>
              <a:t> </a:t>
            </a:r>
            <a:r>
              <a:rPr lang="en-US" sz="2400" dirty="0" err="1"/>
              <a:t>thiện</a:t>
            </a:r>
            <a:r>
              <a:rPr lang="en-US" sz="2400" dirty="0"/>
              <a:t>, </a:t>
            </a:r>
            <a:r>
              <a:rPr lang="en-US" sz="2400" dirty="0" err="1"/>
              <a:t>thật</a:t>
            </a:r>
            <a:r>
              <a:rPr lang="en-US" sz="2400" dirty="0"/>
              <a:t> </a:t>
            </a:r>
            <a:r>
              <a:rPr lang="en-US" sz="2400" dirty="0" err="1"/>
              <a:t>thà</a:t>
            </a:r>
            <a:r>
              <a:rPr lang="en-US" sz="2400" dirty="0"/>
              <a:t>, </a:t>
            </a:r>
            <a:r>
              <a:rPr lang="en-US" sz="2400" dirty="0" err="1"/>
              <a:t>chất</a:t>
            </a:r>
            <a:r>
              <a:rPr lang="en-US" sz="2400" dirty="0"/>
              <a:t> </a:t>
            </a:r>
            <a:r>
              <a:rPr lang="en-US" sz="2400" dirty="0" err="1"/>
              <a:t>phác</a:t>
            </a:r>
            <a:endParaRPr lang="en-US" sz="2400" dirty="0"/>
          </a:p>
        </p:txBody>
      </p:sp>
      <p:sp>
        <p:nvSpPr>
          <p:cNvPr id="19" name="Rectangle: Diagonal Corners Rounded 18">
            <a:extLst>
              <a:ext uri="{FF2B5EF4-FFF2-40B4-BE49-F238E27FC236}">
                <a16:creationId xmlns:a16="http://schemas.microsoft.com/office/drawing/2014/main" id="{9D7673AD-1A11-4C67-913B-A527B87E7192}"/>
              </a:ext>
            </a:extLst>
          </p:cNvPr>
          <p:cNvSpPr/>
          <p:nvPr/>
        </p:nvSpPr>
        <p:spPr>
          <a:xfrm>
            <a:off x="3793032" y="2412414"/>
            <a:ext cx="4605935" cy="798286"/>
          </a:xfrm>
          <a:prstGeom prst="round2DiagRect">
            <a:avLst>
              <a:gd name="adj1" fmla="val 50000"/>
              <a:gd name="adj2" fmla="val 0"/>
            </a:avLst>
          </a:prstGeom>
          <a:solidFill>
            <a:srgbClr val="F7E29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Dũng</a:t>
            </a:r>
            <a:r>
              <a:rPr lang="en-US" sz="2400" dirty="0"/>
              <a:t> </a:t>
            </a:r>
            <a:r>
              <a:rPr lang="en-US" sz="2400" dirty="0" err="1"/>
              <a:t>cảm</a:t>
            </a:r>
            <a:r>
              <a:rPr lang="en-US" sz="2400" dirty="0"/>
              <a:t>, </a:t>
            </a:r>
            <a:r>
              <a:rPr lang="en-US" sz="2400" dirty="0" err="1"/>
              <a:t>tài</a:t>
            </a:r>
            <a:r>
              <a:rPr lang="en-US" sz="2400" dirty="0"/>
              <a:t> </a:t>
            </a:r>
            <a:r>
              <a:rPr lang="en-US" sz="2400" dirty="0" err="1"/>
              <a:t>năng</a:t>
            </a:r>
            <a:endParaRPr lang="en-US" sz="2400" dirty="0"/>
          </a:p>
        </p:txBody>
      </p:sp>
      <p:sp>
        <p:nvSpPr>
          <p:cNvPr id="20" name="Rectangle: Diagonal Corners Rounded 19">
            <a:extLst>
              <a:ext uri="{FF2B5EF4-FFF2-40B4-BE49-F238E27FC236}">
                <a16:creationId xmlns:a16="http://schemas.microsoft.com/office/drawing/2014/main" id="{C8BB962C-652F-47FB-832C-24353A9A7F4D}"/>
              </a:ext>
            </a:extLst>
          </p:cNvPr>
          <p:cNvSpPr/>
          <p:nvPr/>
        </p:nvSpPr>
        <p:spPr>
          <a:xfrm>
            <a:off x="3754293" y="3579816"/>
            <a:ext cx="4605935" cy="798286"/>
          </a:xfrm>
          <a:prstGeom prst="round2DiagRect">
            <a:avLst>
              <a:gd name="adj1" fmla="val 50000"/>
              <a:gd name="adj2" fmla="val 0"/>
            </a:avLst>
          </a:prstGeom>
          <a:solidFill>
            <a:srgbClr val="F692A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Thông</a:t>
            </a:r>
            <a:r>
              <a:rPr lang="en-US" sz="2400" dirty="0"/>
              <a:t> </a:t>
            </a:r>
            <a:r>
              <a:rPr lang="en-US" sz="2400" dirty="0" err="1"/>
              <a:t>minh</a:t>
            </a:r>
            <a:r>
              <a:rPr lang="en-US" sz="2400" dirty="0"/>
              <a:t>, </a:t>
            </a:r>
            <a:r>
              <a:rPr lang="en-US" sz="2400" dirty="0" err="1"/>
              <a:t>khéo</a:t>
            </a:r>
            <a:r>
              <a:rPr lang="en-US" sz="2400" dirty="0"/>
              <a:t> </a:t>
            </a:r>
            <a:r>
              <a:rPr lang="en-US" sz="2400" dirty="0" err="1"/>
              <a:t>léo</a:t>
            </a:r>
            <a:endParaRPr lang="en-US" sz="2400" dirty="0"/>
          </a:p>
        </p:txBody>
      </p:sp>
      <p:sp>
        <p:nvSpPr>
          <p:cNvPr id="21" name="Rectangle: Diagonal Corners Rounded 20">
            <a:extLst>
              <a:ext uri="{FF2B5EF4-FFF2-40B4-BE49-F238E27FC236}">
                <a16:creationId xmlns:a16="http://schemas.microsoft.com/office/drawing/2014/main" id="{3AFDEF86-169E-4E70-A876-48C68E50CE8C}"/>
              </a:ext>
            </a:extLst>
          </p:cNvPr>
          <p:cNvSpPr/>
          <p:nvPr/>
        </p:nvSpPr>
        <p:spPr>
          <a:xfrm>
            <a:off x="3754293" y="4683945"/>
            <a:ext cx="4605935" cy="798286"/>
          </a:xfrm>
          <a:prstGeom prst="round2DiagRect">
            <a:avLst>
              <a:gd name="adj1" fmla="val 50000"/>
              <a:gd name="adj2" fmla="val 0"/>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Nhân</a:t>
            </a:r>
            <a:r>
              <a:rPr lang="en-US" sz="2400" dirty="0"/>
              <a:t> </a:t>
            </a:r>
            <a:r>
              <a:rPr lang="en-US" sz="2400" dirty="0" err="1"/>
              <a:t>ái</a:t>
            </a:r>
            <a:r>
              <a:rPr lang="en-US" sz="2400" dirty="0"/>
              <a:t>, </a:t>
            </a:r>
            <a:r>
              <a:rPr lang="en-US" sz="2400" dirty="0" err="1"/>
              <a:t>yêu</a:t>
            </a:r>
            <a:r>
              <a:rPr lang="en-US" sz="2400" dirty="0"/>
              <a:t> </a:t>
            </a:r>
            <a:r>
              <a:rPr lang="en-US" sz="2400" dirty="0" err="1"/>
              <a:t>hòa</a:t>
            </a:r>
            <a:r>
              <a:rPr lang="en-US" sz="2400" dirty="0"/>
              <a:t> </a:t>
            </a:r>
            <a:r>
              <a:rPr lang="en-US" sz="2400" dirty="0" err="1"/>
              <a:t>bình</a:t>
            </a:r>
            <a:endParaRPr lang="en-US" sz="2400" dirty="0"/>
          </a:p>
        </p:txBody>
      </p:sp>
      <p:sp>
        <p:nvSpPr>
          <p:cNvPr id="29" name="Rectangle: Top Corners Rounded 28">
            <a:extLst>
              <a:ext uri="{FF2B5EF4-FFF2-40B4-BE49-F238E27FC236}">
                <a16:creationId xmlns:a16="http://schemas.microsoft.com/office/drawing/2014/main" id="{B9ADC7FF-62AD-45DB-AE3B-463A980E1D64}"/>
              </a:ext>
            </a:extLst>
          </p:cNvPr>
          <p:cNvSpPr/>
          <p:nvPr/>
        </p:nvSpPr>
        <p:spPr>
          <a:xfrm>
            <a:off x="2517768" y="293844"/>
            <a:ext cx="7156462"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rPr>
              <a:t>Phẩm</a:t>
            </a:r>
            <a:r>
              <a:rPr lang="en-US" sz="2600" b="1" dirty="0">
                <a:solidFill>
                  <a:schemeClr val="tx1"/>
                </a:solidFill>
              </a:rPr>
              <a:t> </a:t>
            </a:r>
            <a:r>
              <a:rPr lang="en-US" sz="2600" b="1" dirty="0" err="1">
                <a:solidFill>
                  <a:schemeClr val="tx1"/>
                </a:solidFill>
              </a:rPr>
              <a:t>chất</a:t>
            </a:r>
            <a:r>
              <a:rPr lang="en-US" sz="2600" b="1" dirty="0">
                <a:solidFill>
                  <a:schemeClr val="tx1"/>
                </a:solidFill>
              </a:rPr>
              <a:t>, </a:t>
            </a:r>
            <a:r>
              <a:rPr lang="en-US" sz="2600" b="1" dirty="0" err="1">
                <a:solidFill>
                  <a:schemeClr val="tx1"/>
                </a:solidFill>
              </a:rPr>
              <a:t>tính</a:t>
            </a:r>
            <a:r>
              <a:rPr lang="en-US" sz="2600" b="1" dirty="0">
                <a:solidFill>
                  <a:schemeClr val="tx1"/>
                </a:solidFill>
              </a:rPr>
              <a:t> </a:t>
            </a:r>
            <a:r>
              <a:rPr lang="en-US" sz="2600" b="1" dirty="0" err="1">
                <a:solidFill>
                  <a:schemeClr val="tx1"/>
                </a:solidFill>
              </a:rPr>
              <a:t>cách</a:t>
            </a:r>
            <a:r>
              <a:rPr lang="en-US" sz="2600" b="1" dirty="0">
                <a:solidFill>
                  <a:schemeClr val="tx1"/>
                </a:solidFill>
              </a:rPr>
              <a:t> </a:t>
            </a:r>
            <a:r>
              <a:rPr lang="en-US" sz="2600" b="1" dirty="0" err="1">
                <a:solidFill>
                  <a:schemeClr val="tx1"/>
                </a:solidFill>
              </a:rPr>
              <a:t>của</a:t>
            </a:r>
            <a:r>
              <a:rPr lang="en-US" sz="2600" b="1" dirty="0">
                <a:solidFill>
                  <a:schemeClr val="tx1"/>
                </a:solidFill>
              </a:rPr>
              <a:t> </a:t>
            </a:r>
            <a:r>
              <a:rPr lang="en-US" sz="2600" b="1" dirty="0" err="1">
                <a:solidFill>
                  <a:schemeClr val="tx1"/>
                </a:solidFill>
              </a:rPr>
              <a:t>nhân</a:t>
            </a:r>
            <a:r>
              <a:rPr lang="en-US" sz="2600" b="1" dirty="0">
                <a:solidFill>
                  <a:schemeClr val="tx1"/>
                </a:solidFill>
              </a:rPr>
              <a:t> </a:t>
            </a:r>
            <a:r>
              <a:rPr lang="en-US" sz="2600" b="1" dirty="0" err="1">
                <a:solidFill>
                  <a:schemeClr val="tx1"/>
                </a:solidFill>
              </a:rPr>
              <a:t>vật</a:t>
            </a:r>
            <a:r>
              <a:rPr lang="en-US" sz="2600" b="1" dirty="0">
                <a:solidFill>
                  <a:schemeClr val="tx1"/>
                </a:solidFill>
              </a:rPr>
              <a:t> </a:t>
            </a:r>
            <a:r>
              <a:rPr lang="en-US" sz="2600" b="1" dirty="0" err="1">
                <a:solidFill>
                  <a:schemeClr val="tx1"/>
                </a:solidFill>
              </a:rPr>
              <a:t>Thạch</a:t>
            </a:r>
            <a:r>
              <a:rPr lang="en-US" sz="2600" b="1" dirty="0">
                <a:solidFill>
                  <a:schemeClr val="tx1"/>
                </a:solidFill>
              </a:rPr>
              <a:t> </a:t>
            </a:r>
            <a:r>
              <a:rPr lang="en-US" sz="2600" b="1" dirty="0" err="1">
                <a:solidFill>
                  <a:schemeClr val="tx1"/>
                </a:solidFill>
              </a:rPr>
              <a:t>Sanh</a:t>
            </a:r>
            <a:endParaRPr lang="en-US" sz="2600" b="1" dirty="0">
              <a:solidFill>
                <a:schemeClr val="tx1"/>
              </a:solidFill>
            </a:endParaRPr>
          </a:p>
        </p:txBody>
      </p:sp>
      <p:cxnSp>
        <p:nvCxnSpPr>
          <p:cNvPr id="32" name="Straight Arrow Connector 31">
            <a:extLst>
              <a:ext uri="{FF2B5EF4-FFF2-40B4-BE49-F238E27FC236}">
                <a16:creationId xmlns:a16="http://schemas.microsoft.com/office/drawing/2014/main" id="{8D784371-B1EF-4C02-B64C-565D7100D9AD}"/>
              </a:ext>
            </a:extLst>
          </p:cNvPr>
          <p:cNvCxnSpPr>
            <a:stCxn id="4" idx="1"/>
          </p:cNvCxnSpPr>
          <p:nvPr/>
        </p:nvCxnSpPr>
        <p:spPr>
          <a:xfrm flipV="1">
            <a:off x="2263615" y="1839150"/>
            <a:ext cx="1490678" cy="1740666"/>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8483F0E-4A8B-43F3-A505-E20D82070CC7}"/>
              </a:ext>
            </a:extLst>
          </p:cNvPr>
          <p:cNvCxnSpPr>
            <a:cxnSpLocks/>
            <a:stCxn id="4" idx="1"/>
            <a:endCxn id="20" idx="2"/>
          </p:cNvCxnSpPr>
          <p:nvPr/>
        </p:nvCxnSpPr>
        <p:spPr>
          <a:xfrm>
            <a:off x="2263615" y="3579816"/>
            <a:ext cx="1490678" cy="399143"/>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1C0BBFA-622E-4E64-A55C-87B986737DED}"/>
              </a:ext>
            </a:extLst>
          </p:cNvPr>
          <p:cNvCxnSpPr>
            <a:cxnSpLocks/>
            <a:stCxn id="4" idx="1"/>
            <a:endCxn id="19" idx="2"/>
          </p:cNvCxnSpPr>
          <p:nvPr/>
        </p:nvCxnSpPr>
        <p:spPr>
          <a:xfrm flipV="1">
            <a:off x="2263615" y="2811557"/>
            <a:ext cx="1529417" cy="768259"/>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2709D16-8CE5-44AE-AB4A-B141B2ED5F1E}"/>
              </a:ext>
            </a:extLst>
          </p:cNvPr>
          <p:cNvCxnSpPr>
            <a:cxnSpLocks/>
            <a:stCxn id="4" idx="1"/>
          </p:cNvCxnSpPr>
          <p:nvPr/>
        </p:nvCxnSpPr>
        <p:spPr>
          <a:xfrm>
            <a:off x="2263615" y="3579816"/>
            <a:ext cx="1529417" cy="1620094"/>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pic>
        <p:nvPicPr>
          <p:cNvPr id="42" name="Google Shape;352;p14" descr="7beb41cec519cdae9c33379bf0c8e34e">
            <a:extLst>
              <a:ext uri="{FF2B5EF4-FFF2-40B4-BE49-F238E27FC236}">
                <a16:creationId xmlns:a16="http://schemas.microsoft.com/office/drawing/2014/main" id="{D4C0B544-0792-488E-8AD7-D3F32D34A786}"/>
              </a:ext>
            </a:extLst>
          </p:cNvPr>
          <p:cNvPicPr/>
          <p:nvPr/>
        </p:nvPicPr>
        <p:blipFill rotWithShape="1">
          <a:blip r:embed="rId5">
            <a:alphaModFix/>
          </a:blip>
          <a:srcRect/>
          <a:stretch/>
        </p:blipFill>
        <p:spPr>
          <a:xfrm rot="806154">
            <a:off x="265694" y="275260"/>
            <a:ext cx="678179" cy="485514"/>
          </a:xfrm>
          <a:prstGeom prst="rect">
            <a:avLst/>
          </a:prstGeom>
          <a:noFill/>
          <a:ln>
            <a:noFill/>
          </a:ln>
        </p:spPr>
      </p:pic>
      <p:pic>
        <p:nvPicPr>
          <p:cNvPr id="43" name="图片 14">
            <a:extLst>
              <a:ext uri="{FF2B5EF4-FFF2-40B4-BE49-F238E27FC236}">
                <a16:creationId xmlns:a16="http://schemas.microsoft.com/office/drawing/2014/main" id="{17048F61-BC5C-4EC8-9C8E-C212639D16C6}"/>
              </a:ext>
            </a:extLst>
          </p:cNvPr>
          <p:cNvPicPr/>
          <p:nvPr/>
        </p:nvPicPr>
        <p:blipFill>
          <a:blip r:embed="rId6"/>
          <a:stretch>
            <a:fillRect/>
          </a:stretch>
        </p:blipFill>
        <p:spPr>
          <a:xfrm>
            <a:off x="771939" y="648013"/>
            <a:ext cx="595678" cy="468093"/>
          </a:xfrm>
          <a:prstGeom prst="rect">
            <a:avLst/>
          </a:prstGeom>
        </p:spPr>
      </p:pic>
      <p:grpSp>
        <p:nvGrpSpPr>
          <p:cNvPr id="44" name="组合 107">
            <a:extLst>
              <a:ext uri="{FF2B5EF4-FFF2-40B4-BE49-F238E27FC236}">
                <a16:creationId xmlns:a16="http://schemas.microsoft.com/office/drawing/2014/main" id="{22E1E51A-49AF-4167-8C78-27364A465BBB}"/>
              </a:ext>
            </a:extLst>
          </p:cNvPr>
          <p:cNvGrpSpPr/>
          <p:nvPr/>
        </p:nvGrpSpPr>
        <p:grpSpPr>
          <a:xfrm>
            <a:off x="10966081" y="273889"/>
            <a:ext cx="813435" cy="1503680"/>
            <a:chOff x="0" y="0"/>
            <a:chExt cx="1517253" cy="2901593"/>
          </a:xfrm>
        </p:grpSpPr>
        <p:pic>
          <p:nvPicPr>
            <p:cNvPr id="45" name="图片 17">
              <a:extLst>
                <a:ext uri="{FF2B5EF4-FFF2-40B4-BE49-F238E27FC236}">
                  <a16:creationId xmlns:a16="http://schemas.microsoft.com/office/drawing/2014/main" id="{BB57E916-07BA-493D-88A9-A927F3FF2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97" y="0"/>
              <a:ext cx="885486" cy="2901593"/>
            </a:xfrm>
            <a:prstGeom prst="rect">
              <a:avLst/>
            </a:prstGeom>
          </p:spPr>
        </p:pic>
        <p:pic>
          <p:nvPicPr>
            <p:cNvPr id="46" name="图片 18">
              <a:extLst>
                <a:ext uri="{FF2B5EF4-FFF2-40B4-BE49-F238E27FC236}">
                  <a16:creationId xmlns:a16="http://schemas.microsoft.com/office/drawing/2014/main" id="{AACCE2F2-3140-457C-BA1D-164F6CB343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977" y="877011"/>
              <a:ext cx="512276" cy="2024582"/>
            </a:xfrm>
            <a:prstGeom prst="rect">
              <a:avLst/>
            </a:prstGeom>
          </p:spPr>
        </p:pic>
        <p:pic>
          <p:nvPicPr>
            <p:cNvPr id="47" name="图片 19">
              <a:extLst>
                <a:ext uri="{FF2B5EF4-FFF2-40B4-BE49-F238E27FC236}">
                  <a16:creationId xmlns:a16="http://schemas.microsoft.com/office/drawing/2014/main" id="{641ACAC5-5874-40F3-8121-29E4B56D3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12460"/>
              <a:ext cx="711093" cy="2289133"/>
            </a:xfrm>
            <a:prstGeom prst="rect">
              <a:avLst/>
            </a:prstGeom>
          </p:spPr>
        </p:pic>
      </p:grpSp>
      <p:sp>
        <p:nvSpPr>
          <p:cNvPr id="2" name="TextBox 1"/>
          <p:cNvSpPr txBox="1"/>
          <p:nvPr/>
        </p:nvSpPr>
        <p:spPr>
          <a:xfrm>
            <a:off x="771939" y="5721793"/>
            <a:ext cx="9558065" cy="830997"/>
          </a:xfrm>
          <a:prstGeom prst="rect">
            <a:avLst/>
          </a:prstGeom>
          <a:solidFill>
            <a:srgbClr val="FFFF00"/>
          </a:solidFill>
          <a:ln w="19050">
            <a:solidFill>
              <a:schemeClr val="tx1"/>
            </a:solidFill>
          </a:ln>
        </p:spPr>
        <p:txBody>
          <a:bodyPr wrap="square" rtlCol="0">
            <a:spAutoFit/>
          </a:bodyPr>
          <a:lstStyle/>
          <a:p>
            <a:r>
              <a:rPr lang="en-US" sz="2400" smtClean="0">
                <a:latin typeface="Times New Roman" panose="02020603050405020304" pitchFamily="18" charset="0"/>
                <a:cs typeface="Times New Roman" panose="02020603050405020304" pitchFamily="18" charset="0"/>
              </a:rPr>
              <a:t>=&gt; Là </a:t>
            </a:r>
            <a:r>
              <a:rPr lang="en-US" sz="2400">
                <a:latin typeface="Times New Roman" panose="02020603050405020304" pitchFamily="18" charset="0"/>
                <a:cs typeface="Times New Roman" panose="02020603050405020304" pitchFamily="18" charset="0"/>
              </a:rPr>
              <a:t>kiểu nhân vật dũng sĩ có những phẩm chất đáng quý, đáng trân trọng.</a:t>
            </a: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087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29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E7EE8-15C7-4F9E-AC6D-43728B4B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614" y="2603962"/>
            <a:ext cx="3010386" cy="4254038"/>
          </a:xfrm>
          <a:prstGeom prst="rect">
            <a:avLst/>
          </a:prstGeom>
        </p:spPr>
      </p:pic>
      <p:pic>
        <p:nvPicPr>
          <p:cNvPr id="5" name="Picture 4">
            <a:extLst>
              <a:ext uri="{FF2B5EF4-FFF2-40B4-BE49-F238E27FC236}">
                <a16:creationId xmlns:a16="http://schemas.microsoft.com/office/drawing/2014/main" id="{B26435AB-AE10-42C5-BF6B-47FCF6D05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87898"/>
            <a:ext cx="4353083" cy="4353083"/>
          </a:xfrm>
          <a:prstGeom prst="rect">
            <a:avLst/>
          </a:prstGeom>
        </p:spPr>
      </p:pic>
      <p:pic>
        <p:nvPicPr>
          <p:cNvPr id="9" name="Picture 8">
            <a:extLst>
              <a:ext uri="{FF2B5EF4-FFF2-40B4-BE49-F238E27FC236}">
                <a16:creationId xmlns:a16="http://schemas.microsoft.com/office/drawing/2014/main" id="{F5199625-873B-4635-9C4A-FCF3DE124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349" y="753412"/>
            <a:ext cx="4926112" cy="4468971"/>
          </a:xfrm>
          <a:prstGeom prst="rect">
            <a:avLst/>
          </a:prstGeom>
        </p:spPr>
      </p:pic>
      <p:sp>
        <p:nvSpPr>
          <p:cNvPr id="10" name="TextBox 9">
            <a:extLst>
              <a:ext uri="{FF2B5EF4-FFF2-40B4-BE49-F238E27FC236}">
                <a16:creationId xmlns:a16="http://schemas.microsoft.com/office/drawing/2014/main" id="{2CE81F52-F5F9-4C47-98B9-0829F1895350}"/>
              </a:ext>
            </a:extLst>
          </p:cNvPr>
          <p:cNvSpPr txBox="1"/>
          <p:nvPr/>
        </p:nvSpPr>
        <p:spPr>
          <a:xfrm>
            <a:off x="4648786" y="1864512"/>
            <a:ext cx="3387143" cy="2246769"/>
          </a:xfrm>
          <a:prstGeom prst="rect">
            <a:avLst/>
          </a:prstGeom>
          <a:noFill/>
        </p:spPr>
        <p:txBody>
          <a:bodyPr wrap="square" rtlCol="0">
            <a:spAutoFit/>
          </a:bodyPr>
          <a:lstStyle/>
          <a:p>
            <a:pPr algn="ctr"/>
            <a:r>
              <a:rPr lang="pt-BR" sz="2800" b="1" i="1" dirty="0">
                <a:effectLst/>
                <a:latin typeface="Times New Roman" panose="02020603050405020304" pitchFamily="18" charset="0"/>
                <a:ea typeface="Times New Roman" panose="02020603050405020304" pitchFamily="18" charset="0"/>
              </a:rPr>
              <a:t>Liệt kê và nêu ý nghĩa, tác dụng của một số chi tiết hoang đường, kì ảo tiêu biểu trong truyện</a:t>
            </a:r>
            <a:endParaRPr lang="en-US" sz="2800" b="1" dirty="0"/>
          </a:p>
        </p:txBody>
      </p:sp>
      <p:pic>
        <p:nvPicPr>
          <p:cNvPr id="11" name="图片 3">
            <a:extLst>
              <a:ext uri="{FF2B5EF4-FFF2-40B4-BE49-F238E27FC236}">
                <a16:creationId xmlns:a16="http://schemas.microsoft.com/office/drawing/2014/main" id="{5E38B417-C1C9-4DC2-937D-B0B5C5E45AF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827" y="82702"/>
            <a:ext cx="2164715" cy="1781810"/>
          </a:xfrm>
          <a:prstGeom prst="rect">
            <a:avLst/>
          </a:prstGeom>
        </p:spPr>
      </p:pic>
      <p:pic>
        <p:nvPicPr>
          <p:cNvPr id="12" name="图片 6" descr="未 标题 -1">
            <a:extLst>
              <a:ext uri="{FF2B5EF4-FFF2-40B4-BE49-F238E27FC236}">
                <a16:creationId xmlns:a16="http://schemas.microsoft.com/office/drawing/2014/main" id="{5247C129-29DD-9E45-8EAA-9A0153ECA516}"/>
              </a:ext>
            </a:extLst>
          </p:cNvPr>
          <p:cNvPicPr/>
          <p:nvPr/>
        </p:nvPicPr>
        <p:blipFill>
          <a:blip r:embed="rId6" cstate="print"/>
          <a:stretch>
            <a:fillRect/>
          </a:stretch>
        </p:blipFill>
        <p:spPr>
          <a:xfrm>
            <a:off x="10686807" y="246364"/>
            <a:ext cx="1156335" cy="1014095"/>
          </a:xfrm>
          <a:prstGeom prst="rect">
            <a:avLst/>
          </a:prstGeom>
        </p:spPr>
      </p:pic>
      <p:pic>
        <p:nvPicPr>
          <p:cNvPr id="13" name="图片 14">
            <a:extLst>
              <a:ext uri="{FF2B5EF4-FFF2-40B4-BE49-F238E27FC236}">
                <a16:creationId xmlns:a16="http://schemas.microsoft.com/office/drawing/2014/main" id="{C4AEB07D-A953-46EF-97F5-645B436CC649}"/>
              </a:ext>
            </a:extLst>
          </p:cNvPr>
          <p:cNvPicPr/>
          <p:nvPr/>
        </p:nvPicPr>
        <p:blipFill>
          <a:blip r:embed="rId7"/>
          <a:stretch>
            <a:fillRect/>
          </a:stretch>
        </p:blipFill>
        <p:spPr>
          <a:xfrm rot="20524921">
            <a:off x="10194858" y="846607"/>
            <a:ext cx="718820" cy="1017905"/>
          </a:xfrm>
          <a:prstGeom prst="rect">
            <a:avLst/>
          </a:prstGeom>
        </p:spPr>
      </p:pic>
    </p:spTree>
    <p:extLst>
      <p:ext uri="{BB962C8B-B14F-4D97-AF65-F5344CB8AC3E}">
        <p14:creationId xmlns:p14="http://schemas.microsoft.com/office/powerpoint/2010/main" val="1930020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441-26CE-42B2-9730-34F08CBE622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8785080" y="3447720"/>
              <a:ext cx="3281400" cy="760320"/>
            </p14:xfrm>
          </p:contentPart>
        </mc:Choice>
        <mc:Fallback>
          <p:pic>
            <p:nvPicPr>
              <p:cNvPr id="3" name="Ink 2"/>
              <p:cNvPicPr/>
              <p:nvPr/>
            </p:nvPicPr>
            <p:blipFill>
              <a:blip r:embed="rId4"/>
              <a:stretch>
                <a:fillRect/>
              </a:stretch>
            </p:blipFill>
            <p:spPr>
              <a:xfrm>
                <a:off x="8775720" y="3438360"/>
                <a:ext cx="3300120" cy="779040"/>
              </a:xfrm>
              <a:prstGeom prst="rect">
                <a:avLst/>
              </a:prstGeom>
            </p:spPr>
          </p:pic>
        </mc:Fallback>
      </mc:AlternateContent>
    </p:spTree>
    <p:extLst>
      <p:ext uri="{BB962C8B-B14F-4D97-AF65-F5344CB8AC3E}">
        <p14:creationId xmlns:p14="http://schemas.microsoft.com/office/powerpoint/2010/main" val="2184387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0"/>
            <a:ext cx="12192000" cy="6858000"/>
          </a:xfrm>
          <a:prstGeom prst="rect">
            <a:avLst/>
          </a:prstGeom>
        </p:spPr>
      </p:pic>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788" y="2221605"/>
            <a:ext cx="3657601" cy="2414789"/>
          </a:xfr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08912" y="1804705"/>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3139756"/>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4474807"/>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5" y="1672109"/>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kỳ lạ: giải oan cho Thạch Sanh; khiến cho quân sĩ 18 nước chư hầu phải xin hàng.</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414679" y="3105832"/>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Đại diện cho sự yêu chuộng hòa bình của nhân dân ta và có sức mạnh đặc biệt để cảm hóa kẻ thù xâm lược.</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414679" y="4440883"/>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Cho thấy Thạch Sanh là người có vẻ đẹp tâm hồn thuần khiết, hiền lành, lương thiện.</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cây</a:t>
            </a:r>
            <a:r>
              <a:rPr lang="en-US" sz="3200" b="1" dirty="0">
                <a:solidFill>
                  <a:schemeClr val="tx1"/>
                </a:solidFill>
              </a:rPr>
              <a:t> </a:t>
            </a:r>
            <a:r>
              <a:rPr lang="en-US" sz="3200" b="1" dirty="0" err="1">
                <a:solidFill>
                  <a:schemeClr val="tx1"/>
                </a:solidFill>
              </a:rPr>
              <a:t>đàn</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45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729B-7C20-468A-A75C-2F0176A47C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8628D9-9FF2-4E33-AC91-59E787411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8204400" y="5106600"/>
              <a:ext cx="24840" cy="39240"/>
            </p14:xfrm>
          </p:contentPart>
        </mc:Choice>
        <mc:Fallback>
          <p:pic>
            <p:nvPicPr>
              <p:cNvPr id="3" name="Ink 2"/>
              <p:cNvPicPr/>
              <p:nvPr/>
            </p:nvPicPr>
            <p:blipFill>
              <a:blip r:embed="rId4"/>
              <a:stretch>
                <a:fillRect/>
              </a:stretch>
            </p:blipFill>
            <p:spPr>
              <a:xfrm>
                <a:off x="8195040" y="5097240"/>
                <a:ext cx="43560" cy="57960"/>
              </a:xfrm>
              <a:prstGeom prst="rect">
                <a:avLst/>
              </a:prstGeom>
            </p:spPr>
          </p:pic>
        </mc:Fallback>
      </mc:AlternateContent>
    </p:spTree>
    <p:extLst>
      <p:ext uri="{BB962C8B-B14F-4D97-AF65-F5344CB8AC3E}">
        <p14:creationId xmlns:p14="http://schemas.microsoft.com/office/powerpoint/2010/main" val="1925060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20409"/>
            <a:ext cx="12192000" cy="6858000"/>
          </a:xfrm>
          <a:prstGeom prst="rect">
            <a:avLst/>
          </a:prstGeo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43496" y="2422408"/>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54111" y="3449409"/>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725801" y="4453136"/>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4" y="2181777"/>
            <a:ext cx="6715335"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phi thường: cứ ăn hết lại đầy, làm cho quân 18 nước chư hầu phải từ chỗ coi thường, chế giễu sau đó phải ngạc nhiên, khâm phục</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296984" y="3429734"/>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Niêu cơm thần kì tượng trưng cho tấm lòng nhân đạo, tư tưởng yêu hoà bình của nhân dân.</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281213" y="4397177"/>
            <a:ext cx="6221506" cy="830997"/>
          </a:xfrm>
          <a:prstGeom prst="rect">
            <a:avLst/>
          </a:prstGeom>
          <a:noFill/>
        </p:spPr>
        <p:txBody>
          <a:bodyPr wrap="square">
            <a:spAutoFit/>
          </a:bodyPr>
          <a:lstStyle/>
          <a:p>
            <a:r>
              <a:rPr lang="pt-BR" sz="2400" spc="-30" dirty="0">
                <a:effectLst/>
                <a:latin typeface="Times New Roman" panose="02020603050405020304" pitchFamily="18" charset="0"/>
                <a:ea typeface="Calibri" panose="020F0502020204030204" pitchFamily="34" charset="0"/>
              </a:rPr>
              <a:t>Niêu cơm ấm no, hạnh phúc gửi gắm ước mơ ngàn đời của nhân dân ta.</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niêu</a:t>
            </a:r>
            <a:r>
              <a:rPr lang="en-US" sz="3200" b="1" dirty="0">
                <a:solidFill>
                  <a:schemeClr val="tx1"/>
                </a:solidFill>
              </a:rPr>
              <a:t> </a:t>
            </a:r>
            <a:r>
              <a:rPr lang="en-US" sz="3200" b="1" dirty="0" err="1">
                <a:solidFill>
                  <a:schemeClr val="tx1"/>
                </a:solidFill>
              </a:rPr>
              <a:t>cơm</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3914F9B1-E6B4-430E-AFE8-86EAAFCC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21" y="2612482"/>
            <a:ext cx="4004160" cy="2252340"/>
          </a:xfrm>
          <a:prstGeom prst="rect">
            <a:avLst/>
          </a:prstGeom>
        </p:spPr>
      </p:pic>
    </p:spTree>
    <p:extLst>
      <p:ext uri="{BB962C8B-B14F-4D97-AF65-F5344CB8AC3E}">
        <p14:creationId xmlns:p14="http://schemas.microsoft.com/office/powerpoint/2010/main" val="2737809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3A63-23EA-47C8-BADD-2383BA3D17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124011-EB2A-4238-AA32-C641ECE96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734"/>
            <a:ext cx="12192000" cy="6803265"/>
          </a:xfrm>
        </p:spPr>
      </p:pic>
    </p:spTree>
    <p:extLst>
      <p:ext uri="{BB962C8B-B14F-4D97-AF65-F5344CB8AC3E}">
        <p14:creationId xmlns:p14="http://schemas.microsoft.com/office/powerpoint/2010/main" val="822290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293">
            <a:alpha val="49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11" name="TextBox 10">
            <a:extLst>
              <a:ext uri="{FF2B5EF4-FFF2-40B4-BE49-F238E27FC236}">
                <a16:creationId xmlns:a16="http://schemas.microsoft.com/office/drawing/2014/main" id="{14D4EBF5-F115-46D7-A2DA-2BFC5257762E}"/>
              </a:ext>
            </a:extLst>
          </p:cNvPr>
          <p:cNvSpPr txBox="1"/>
          <p:nvPr/>
        </p:nvSpPr>
        <p:spPr>
          <a:xfrm>
            <a:off x="4108360" y="1458539"/>
            <a:ext cx="4655394" cy="2015936"/>
          </a:xfrm>
          <a:prstGeom prst="rect">
            <a:avLst/>
          </a:prstGeom>
          <a:noFill/>
        </p:spPr>
        <p:txBody>
          <a:bodyPr wrap="square" rtlCol="0">
            <a:spAutoFit/>
          </a:bodyPr>
          <a:lstStyle/>
          <a:p>
            <a:pPr algn="just"/>
            <a:r>
              <a:rPr lang="en-US" sz="2500" b="1" i="1" dirty="0" err="1">
                <a:latin typeface="Times New Roman" panose="02020603050405020304" pitchFamily="18" charset="0"/>
                <a:cs typeface="Times New Roman" panose="02020603050405020304" pitchFamily="18" charset="0"/>
              </a:rPr>
              <a:t>Các</a:t>
            </a:r>
            <a:r>
              <a:rPr lang="en-US" sz="2500" b="1" i="1" dirty="0">
                <a:latin typeface="Times New Roman" panose="02020603050405020304" pitchFamily="18" charset="0"/>
                <a:cs typeface="Times New Roman" panose="02020603050405020304" pitchFamily="18" charset="0"/>
              </a:rPr>
              <a:t> chi </a:t>
            </a:r>
            <a:r>
              <a:rPr lang="en-US" sz="2500" b="1" i="1" dirty="0" err="1">
                <a:latin typeface="Times New Roman" panose="02020603050405020304" pitchFamily="18" charset="0"/>
                <a:cs typeface="Times New Roman" panose="02020603050405020304" pitchFamily="18" charset="0"/>
              </a:rPr>
              <a:t>tiết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kết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thúc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truyện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vua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gả</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công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chúa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này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nhường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ngôi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thấy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ước</a:t>
            </a:r>
            <a:r>
              <a:rPr lang="en-US" sz="2500" b="1" i="1" dirty="0">
                <a:latin typeface="Times New Roman" panose="02020603050405020304" pitchFamily="18" charset="0"/>
                <a:cs typeface="Times New Roman" panose="02020603050405020304" pitchFamily="18" charset="0"/>
              </a:rPr>
              <a:t> </a:t>
            </a:r>
            <a:r>
              <a:rPr lang="en-US" sz="2500" b="1" i="1" err="1">
                <a:latin typeface="Times New Roman" panose="02020603050405020304" pitchFamily="18" charset="0"/>
                <a:cs typeface="Times New Roman" panose="02020603050405020304" pitchFamily="18" charset="0"/>
              </a:rPr>
              <a:t>mơ</a:t>
            </a:r>
            <a:r>
              <a:rPr lang="en-US" sz="2500" b="1" i="1">
                <a:latin typeface="Times New Roman" panose="02020603050405020304" pitchFamily="18" charset="0"/>
                <a:cs typeface="Times New Roman" panose="02020603050405020304" pitchFamily="18" charset="0"/>
              </a:rPr>
              <a:t> </a:t>
            </a:r>
            <a:r>
              <a:rPr lang="en-US" sz="2500" b="1" i="1" smtClean="0">
                <a:latin typeface="Times New Roman" panose="02020603050405020304" pitchFamily="18" charset="0"/>
                <a:cs typeface="Times New Roman" panose="02020603050405020304" pitchFamily="18" charset="0"/>
              </a:rPr>
              <a:t>nào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dân</a:t>
            </a:r>
            <a:r>
              <a:rPr lang="en-US" sz="2500" b="1" i="1"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07788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2" name="TextBox 1"/>
          <p:cNvSpPr txBox="1"/>
          <p:nvPr/>
        </p:nvSpPr>
        <p:spPr>
          <a:xfrm>
            <a:off x="4028792" y="1530035"/>
            <a:ext cx="4345663" cy="2677656"/>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4. Ước mơ của nhân dân ta:</a:t>
            </a:r>
          </a:p>
          <a:p>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Truyện </a:t>
            </a:r>
            <a:r>
              <a:rPr lang="en-US" sz="2400">
                <a:latin typeface="Times New Roman" panose="02020603050405020304" pitchFamily="18" charset="0"/>
                <a:cs typeface="Times New Roman" panose="02020603050405020304" pitchFamily="18" charset="0"/>
              </a:rPr>
              <a:t>kết thúc có hậu, viên mãn, thể hiện ước mơ, niềm tin của nhân dân ta về đạo đức, công lí xã hội, cái thiện luôn luôn chiến thắng cái ác, ác giả ác báo.</a:t>
            </a:r>
          </a:p>
        </p:txBody>
      </p:sp>
    </p:spTree>
    <p:extLst>
      <p:ext uri="{BB962C8B-B14F-4D97-AF65-F5344CB8AC3E}">
        <p14:creationId xmlns:p14="http://schemas.microsoft.com/office/powerpoint/2010/main" val="3724133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293">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III. </a:t>
            </a:r>
            <a:r>
              <a:rPr lang="en-US" sz="4000" b="1" dirty="0" err="1">
                <a:latin typeface="Times New Roman" panose="02020603050405020304" pitchFamily="18" charset="0"/>
                <a:cs typeface="Times New Roman" panose="02020603050405020304" pitchFamily="18" charset="0"/>
              </a:rPr>
              <a:t>Tổng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996005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63E55-AA6A-4518-9B5C-07D1B061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302" y="1453251"/>
            <a:ext cx="5424270" cy="2563446"/>
          </a:xfrm>
          <a:prstGeom prst="rect">
            <a:avLst/>
          </a:prstGeom>
        </p:spPr>
      </p:pic>
      <p:pic>
        <p:nvPicPr>
          <p:cNvPr id="9" name="Picture 8">
            <a:extLst>
              <a:ext uri="{FF2B5EF4-FFF2-40B4-BE49-F238E27FC236}">
                <a16:creationId xmlns:a16="http://schemas.microsoft.com/office/drawing/2014/main" id="{0303FCD2-3BB3-4F58-8367-F31BFB4B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062" y="793409"/>
            <a:ext cx="4483020" cy="4026899"/>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4326" y="1764544"/>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6039" y="1579951"/>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193" y="1186680"/>
            <a:ext cx="517777" cy="369186"/>
          </a:xfrm>
          <a:prstGeom prst="rect">
            <a:avLst/>
          </a:prstGeom>
        </p:spPr>
      </p:pic>
      <p:sp>
        <p:nvSpPr>
          <p:cNvPr id="18" name="TextBox 17">
            <a:extLst>
              <a:ext uri="{FF2B5EF4-FFF2-40B4-BE49-F238E27FC236}">
                <a16:creationId xmlns:a16="http://schemas.microsoft.com/office/drawing/2014/main" id="{728281FA-1091-4D81-9739-B487A22BF162}"/>
              </a:ext>
            </a:extLst>
          </p:cNvPr>
          <p:cNvSpPr txBox="1"/>
          <p:nvPr/>
        </p:nvSpPr>
        <p:spPr>
          <a:xfrm>
            <a:off x="3324889" y="2514470"/>
            <a:ext cx="1957589" cy="584775"/>
          </a:xfrm>
          <a:prstGeom prst="rect">
            <a:avLst/>
          </a:prstGeom>
          <a:noFill/>
        </p:spPr>
        <p:txBody>
          <a:bodyPr wrap="square" rtlCol="0">
            <a:spAutoFit/>
          </a:bodyPr>
          <a:lstStyle/>
          <a:p>
            <a:r>
              <a:rPr lang="en-US" sz="3200" b="1" dirty="0" err="1"/>
              <a:t>Nội</a:t>
            </a:r>
            <a:r>
              <a:rPr lang="en-US" sz="3200" b="1" dirty="0"/>
              <a:t> dung</a:t>
            </a:r>
          </a:p>
        </p:txBody>
      </p:sp>
      <p:sp>
        <p:nvSpPr>
          <p:cNvPr id="19" name="TextBox 18">
            <a:extLst>
              <a:ext uri="{FF2B5EF4-FFF2-40B4-BE49-F238E27FC236}">
                <a16:creationId xmlns:a16="http://schemas.microsoft.com/office/drawing/2014/main" id="{56E4CCD3-995C-4287-A177-30FC8C59AFB2}"/>
              </a:ext>
            </a:extLst>
          </p:cNvPr>
          <p:cNvSpPr txBox="1"/>
          <p:nvPr/>
        </p:nvSpPr>
        <p:spPr>
          <a:xfrm>
            <a:off x="6287154" y="3081691"/>
            <a:ext cx="1957589" cy="523220"/>
          </a:xfrm>
          <a:prstGeom prst="rect">
            <a:avLst/>
          </a:prstGeom>
          <a:noFill/>
        </p:spPr>
        <p:txBody>
          <a:bodyPr wrap="square" rtlCol="0">
            <a:spAutoFit/>
          </a:bodyPr>
          <a:lstStyle/>
          <a:p>
            <a:r>
              <a:rPr lang="en-US" sz="2800" b="1" dirty="0" err="1"/>
              <a:t>Nghệ</a:t>
            </a:r>
            <a:r>
              <a:rPr lang="en-US" sz="2800" b="1" dirty="0"/>
              <a:t> </a:t>
            </a:r>
            <a:r>
              <a:rPr lang="en-US" sz="2800" b="1" dirty="0" err="1"/>
              <a:t>thuật</a:t>
            </a:r>
            <a:endParaRPr lang="en-US" sz="2800" b="1" dirty="0"/>
          </a:p>
        </p:txBody>
      </p:sp>
    </p:spTree>
    <p:extLst>
      <p:ext uri="{BB962C8B-B14F-4D97-AF65-F5344CB8AC3E}">
        <p14:creationId xmlns:p14="http://schemas.microsoft.com/office/powerpoint/2010/main" val="210637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88D6B-DF74-4F78-8315-10224ED41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0769" y="1215903"/>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482" y="1031310"/>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636" y="638039"/>
            <a:ext cx="517777" cy="369186"/>
          </a:xfrm>
          <a:prstGeom prst="rect">
            <a:avLst/>
          </a:prstGeom>
        </p:spPr>
      </p:pic>
      <p:sp>
        <p:nvSpPr>
          <p:cNvPr id="4" name="Rectangle: Rounded Corners 3">
            <a:extLst>
              <a:ext uri="{FF2B5EF4-FFF2-40B4-BE49-F238E27FC236}">
                <a16:creationId xmlns:a16="http://schemas.microsoft.com/office/drawing/2014/main" id="{3E72ED78-1307-46CF-AB8C-5407A7664B8E}"/>
              </a:ext>
            </a:extLst>
          </p:cNvPr>
          <p:cNvSpPr/>
          <p:nvPr/>
        </p:nvSpPr>
        <p:spPr>
          <a:xfrm>
            <a:off x="2734343" y="1562602"/>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 thuật</a:t>
            </a:r>
          </a:p>
          <a:p>
            <a:pPr algn="ctr"/>
            <a:endParaRPr lang="pt-BR" sz="1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 tưởng tượng phong phú, cốt truyện được sắp xếp với các tình tiết hợp lý, các yếu tố hoang đường, kì ảo giàu ý nghĩa.</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4" name="Rectangle: Rounded Corners 13">
            <a:extLst>
              <a:ext uri="{FF2B5EF4-FFF2-40B4-BE49-F238E27FC236}">
                <a16:creationId xmlns:a16="http://schemas.microsoft.com/office/drawing/2014/main" id="{2F29DAA8-5C2B-476E-8626-705FF345C17B}"/>
              </a:ext>
            </a:extLst>
          </p:cNvPr>
          <p:cNvSpPr/>
          <p:nvPr/>
        </p:nvSpPr>
        <p:spPr>
          <a:xfrm>
            <a:off x="6826476" y="2214933"/>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Nội dung</a:t>
            </a:r>
          </a:p>
          <a:p>
            <a:pPr algn="ctr"/>
            <a:endParaRPr lang="pt-BR" sz="12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Truyện kể về kiểu nhân vật dũng sĩ, có công diệt chằn tinh, diệt đại bàng cứu người bị hại, vạch mặt kẻ vong ân bội nghĩa và chống quân xâm lược.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92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59307-90FD-4719-8CB1-4F663A5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890" y="1423115"/>
            <a:ext cx="6228691" cy="5138671"/>
          </a:xfrm>
          <a:prstGeom prst="rect">
            <a:avLst/>
          </a:prstGeom>
        </p:spPr>
      </p:pic>
      <p:sp>
        <p:nvSpPr>
          <p:cNvPr id="4" name="Rectangle: Rounded Corners 3">
            <a:extLst>
              <a:ext uri="{FF2B5EF4-FFF2-40B4-BE49-F238E27FC236}">
                <a16:creationId xmlns:a16="http://schemas.microsoft.com/office/drawing/2014/main" id="{DE4CE1A0-E13B-4456-B293-6598CFAA7FBB}"/>
              </a:ext>
            </a:extLst>
          </p:cNvPr>
          <p:cNvSpPr/>
          <p:nvPr/>
        </p:nvSpPr>
        <p:spPr>
          <a:xfrm>
            <a:off x="695459" y="296214"/>
            <a:ext cx="5100034" cy="7469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CÁCH </a:t>
            </a:r>
            <a:r>
              <a:rPr lang="en-US" sz="2000" b="1" dirty="0">
                <a:solidFill>
                  <a:schemeClr val="tx1"/>
                </a:solidFill>
              </a:rPr>
              <a:t>ĐỌC TRUYỆN CỔ TÍCH</a:t>
            </a:r>
          </a:p>
        </p:txBody>
      </p:sp>
      <p:pic>
        <p:nvPicPr>
          <p:cNvPr id="5" name="Picture 4" descr="A picture containing toy, doll&#10;&#10;Description automatically generated">
            <a:extLst>
              <a:ext uri="{FF2B5EF4-FFF2-40B4-BE49-F238E27FC236}">
                <a16:creationId xmlns:a16="http://schemas.microsoft.com/office/drawing/2014/main" id="{FC708F24-7E75-9B4A-8003-9C462EBB1422}"/>
              </a:ext>
            </a:extLst>
          </p:cNvPr>
          <p:cNvPicPr/>
          <p:nvPr/>
        </p:nvPicPr>
        <p:blipFill>
          <a:blip r:embed="rId3"/>
          <a:stretch>
            <a:fillRect/>
          </a:stretch>
        </p:blipFill>
        <p:spPr>
          <a:xfrm>
            <a:off x="291141" y="3940936"/>
            <a:ext cx="3322749" cy="2917064"/>
          </a:xfrm>
          <a:prstGeom prst="rect">
            <a:avLst/>
          </a:prstGeom>
        </p:spPr>
      </p:pic>
      <p:pic>
        <p:nvPicPr>
          <p:cNvPr id="7" name="Google Shape;348;p14">
            <a:extLst>
              <a:ext uri="{FF2B5EF4-FFF2-40B4-BE49-F238E27FC236}">
                <a16:creationId xmlns:a16="http://schemas.microsoft.com/office/drawing/2014/main" id="{20827957-FD16-4438-B95F-B8EB93349873}"/>
              </a:ext>
            </a:extLst>
          </p:cNvPr>
          <p:cNvPicPr/>
          <p:nvPr/>
        </p:nvPicPr>
        <p:blipFill rotWithShape="1">
          <a:blip r:embed="rId4">
            <a:alphaModFix/>
          </a:blip>
          <a:srcRect/>
          <a:stretch/>
        </p:blipFill>
        <p:spPr>
          <a:xfrm rot="237280">
            <a:off x="9649273" y="188613"/>
            <a:ext cx="2348890" cy="1444176"/>
          </a:xfrm>
          <a:prstGeom prst="rect">
            <a:avLst/>
          </a:prstGeom>
          <a:noFill/>
          <a:ln>
            <a:noFill/>
          </a:ln>
        </p:spPr>
      </p:pic>
    </p:spTree>
    <p:extLst>
      <p:ext uri="{BB962C8B-B14F-4D97-AF65-F5344CB8AC3E}">
        <p14:creationId xmlns:p14="http://schemas.microsoft.com/office/powerpoint/2010/main" val="167085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IV.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93143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23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01136-1A71-4245-B665-A84A83D7AC57}"/>
              </a:ext>
            </a:extLst>
          </p:cNvPr>
          <p:cNvPicPr>
            <a:picLocks noChangeAspect="1"/>
          </p:cNvPicPr>
          <p:nvPr/>
        </p:nvPicPr>
        <p:blipFill>
          <a:blip r:embed="rId2"/>
          <a:stretch>
            <a:fillRect/>
          </a:stretch>
        </p:blipFill>
        <p:spPr>
          <a:xfrm>
            <a:off x="596708" y="1231953"/>
            <a:ext cx="11067208" cy="5561924"/>
          </a:xfrm>
          <a:prstGeom prst="rect">
            <a:avLst/>
          </a:prstGeom>
        </p:spPr>
      </p:pic>
      <p:sp>
        <p:nvSpPr>
          <p:cNvPr id="4" name="Rectangle: Top Corners Rounded 3">
            <a:extLst>
              <a:ext uri="{FF2B5EF4-FFF2-40B4-BE49-F238E27FC236}">
                <a16:creationId xmlns:a16="http://schemas.microsoft.com/office/drawing/2014/main" id="{C43CA4F3-89CD-41C1-B026-EF31A6DB3F3A}"/>
              </a:ext>
            </a:extLst>
          </p:cNvPr>
          <p:cNvSpPr/>
          <p:nvPr/>
        </p:nvSpPr>
        <p:spPr>
          <a:xfrm>
            <a:off x="2994306" y="268434"/>
            <a:ext cx="6272011"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So </a:t>
            </a:r>
            <a:r>
              <a:rPr lang="en-US" sz="2600" b="1" dirty="0" err="1">
                <a:solidFill>
                  <a:schemeClr val="tx1"/>
                </a:solidFill>
              </a:rPr>
              <a:t>sánh</a:t>
            </a:r>
            <a:r>
              <a:rPr lang="en-US" sz="2600" b="1" dirty="0">
                <a:solidFill>
                  <a:schemeClr val="tx1"/>
                </a:solidFill>
              </a:rPr>
              <a:t> </a:t>
            </a:r>
            <a:r>
              <a:rPr lang="en-US" sz="2600" b="1" dirty="0" err="1">
                <a:solidFill>
                  <a:schemeClr val="tx1"/>
                </a:solidFill>
              </a:rPr>
              <a:t>truyện</a:t>
            </a:r>
            <a:r>
              <a:rPr lang="en-US" sz="2600" b="1" dirty="0">
                <a:solidFill>
                  <a:schemeClr val="tx1"/>
                </a:solidFill>
              </a:rPr>
              <a:t> </a:t>
            </a:r>
            <a:r>
              <a:rPr lang="en-US" sz="2600" b="1" dirty="0" err="1">
                <a:solidFill>
                  <a:schemeClr val="tx1"/>
                </a:solidFill>
              </a:rPr>
              <a:t>truyền</a:t>
            </a:r>
            <a:r>
              <a:rPr lang="en-US" sz="2600" b="1" dirty="0">
                <a:solidFill>
                  <a:schemeClr val="tx1"/>
                </a:solidFill>
              </a:rPr>
              <a:t> </a:t>
            </a:r>
            <a:r>
              <a:rPr lang="en-US" sz="2600" b="1" dirty="0" err="1">
                <a:solidFill>
                  <a:schemeClr val="tx1"/>
                </a:solidFill>
              </a:rPr>
              <a:t>thuyết</a:t>
            </a:r>
            <a:r>
              <a:rPr lang="en-US" sz="2600" b="1" dirty="0">
                <a:solidFill>
                  <a:schemeClr val="tx1"/>
                </a:solidFill>
              </a:rPr>
              <a:t> </a:t>
            </a:r>
            <a:r>
              <a:rPr lang="en-US" sz="2600" b="1" dirty="0" err="1">
                <a:solidFill>
                  <a:schemeClr val="tx1"/>
                </a:solidFill>
              </a:rPr>
              <a:t>và</a:t>
            </a:r>
            <a:r>
              <a:rPr lang="en-US" sz="2600" b="1" dirty="0">
                <a:solidFill>
                  <a:schemeClr val="tx1"/>
                </a:solidFill>
              </a:rPr>
              <a:t> </a:t>
            </a:r>
            <a:r>
              <a:rPr lang="en-US" sz="2600" b="1" dirty="0" err="1">
                <a:solidFill>
                  <a:schemeClr val="tx1"/>
                </a:solidFill>
              </a:rPr>
              <a:t>cổ</a:t>
            </a:r>
            <a:r>
              <a:rPr lang="en-US" sz="2600" b="1" dirty="0">
                <a:solidFill>
                  <a:schemeClr val="tx1"/>
                </a:solidFill>
              </a:rPr>
              <a:t> </a:t>
            </a:r>
            <a:r>
              <a:rPr lang="en-US" sz="2600" b="1" dirty="0" err="1">
                <a:solidFill>
                  <a:schemeClr val="tx1"/>
                </a:solidFill>
              </a:rPr>
              <a:t>tích</a:t>
            </a:r>
            <a:endParaRPr lang="en-US" sz="2600" b="1" dirty="0">
              <a:solidFill>
                <a:schemeClr val="tx1"/>
              </a:solidFill>
            </a:endParaRPr>
          </a:p>
        </p:txBody>
      </p:sp>
    </p:spTree>
    <p:extLst>
      <p:ext uri="{BB962C8B-B14F-4D97-AF65-F5344CB8AC3E}">
        <p14:creationId xmlns:p14="http://schemas.microsoft.com/office/powerpoint/2010/main" val="932745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C5025-6C25-4DA1-8BC7-95AA21A40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88" y="948570"/>
            <a:ext cx="12192000" cy="4960859"/>
          </a:xfrm>
          <a:prstGeom prst="rect">
            <a:avLst/>
          </a:prstGeom>
        </p:spPr>
      </p:pic>
      <p:sp>
        <p:nvSpPr>
          <p:cNvPr id="4" name="TextBox 3">
            <a:extLst>
              <a:ext uri="{FF2B5EF4-FFF2-40B4-BE49-F238E27FC236}">
                <a16:creationId xmlns:a16="http://schemas.microsoft.com/office/drawing/2014/main" id="{12D2B83F-F550-43E7-861C-E962257D843D}"/>
              </a:ext>
            </a:extLst>
          </p:cNvPr>
          <p:cNvSpPr txBox="1"/>
          <p:nvPr/>
        </p:nvSpPr>
        <p:spPr>
          <a:xfrm>
            <a:off x="1352280" y="3876541"/>
            <a:ext cx="9890975" cy="707886"/>
          </a:xfrm>
          <a:prstGeom prst="rect">
            <a:avLst/>
          </a:prstGeom>
          <a:noFill/>
        </p:spPr>
        <p:txBody>
          <a:bodyPr wrap="square" rtlCol="0">
            <a:spAutoFit/>
          </a:bodyPr>
          <a:lstStyle/>
          <a:p>
            <a:r>
              <a:rPr lang="en-US" sz="4000" b="1" dirty="0"/>
              <a:t>KỊCH ỨNG TÁC: </a:t>
            </a:r>
            <a:r>
              <a:rPr lang="en-US" sz="4000" b="1" dirty="0" err="1"/>
              <a:t>Chiến</a:t>
            </a:r>
            <a:r>
              <a:rPr lang="en-US" sz="4000" b="1" dirty="0"/>
              <a:t> </a:t>
            </a:r>
            <a:r>
              <a:rPr lang="en-US" sz="4000" b="1" dirty="0" err="1"/>
              <a:t>công</a:t>
            </a:r>
            <a:r>
              <a:rPr lang="en-US" sz="4000" b="1" dirty="0"/>
              <a:t> </a:t>
            </a:r>
            <a:r>
              <a:rPr lang="en-US" sz="4000" b="1" dirty="0" err="1"/>
              <a:t>của</a:t>
            </a:r>
            <a:r>
              <a:rPr lang="en-US" sz="4000" b="1" dirty="0"/>
              <a:t> </a:t>
            </a:r>
            <a:r>
              <a:rPr lang="en-US" sz="4000" b="1" dirty="0" err="1"/>
              <a:t>Thạch</a:t>
            </a:r>
            <a:r>
              <a:rPr lang="en-US" sz="4000" b="1" dirty="0"/>
              <a:t> </a:t>
            </a:r>
            <a:r>
              <a:rPr lang="en-US" sz="4000" b="1" dirty="0" err="1"/>
              <a:t>Sanh</a:t>
            </a:r>
            <a:endParaRPr lang="en-US" sz="4000" b="1" dirty="0"/>
          </a:p>
        </p:txBody>
      </p:sp>
    </p:spTree>
    <p:extLst>
      <p:ext uri="{BB962C8B-B14F-4D97-AF65-F5344CB8AC3E}">
        <p14:creationId xmlns:p14="http://schemas.microsoft.com/office/powerpoint/2010/main" val="67935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355206"/>
              </p:ext>
            </p:extLst>
          </p:nvPr>
        </p:nvGraphicFramePr>
        <p:xfrm>
          <a:off x="446567" y="988828"/>
          <a:ext cx="11568224" cy="5522144"/>
        </p:xfrm>
        <a:graphic>
          <a:graphicData uri="http://schemas.openxmlformats.org/drawingml/2006/table">
            <a:tbl>
              <a:tblPr firstRow="1" firstCol="1" bandRow="1">
                <a:tableStyleId>{5C22544A-7EE6-4342-B048-85BDC9FD1C3A}</a:tableStyleId>
              </a:tblPr>
              <a:tblGrid>
                <a:gridCol w="2733180">
                  <a:extLst>
                    <a:ext uri="{9D8B030D-6E8A-4147-A177-3AD203B41FA5}">
                      <a16:colId xmlns:a16="http://schemas.microsoft.com/office/drawing/2014/main" val="20000"/>
                    </a:ext>
                  </a:extLst>
                </a:gridCol>
                <a:gridCol w="3022516">
                  <a:extLst>
                    <a:ext uri="{9D8B030D-6E8A-4147-A177-3AD203B41FA5}">
                      <a16:colId xmlns:a16="http://schemas.microsoft.com/office/drawing/2014/main" val="20001"/>
                    </a:ext>
                  </a:extLst>
                </a:gridCol>
                <a:gridCol w="3022516">
                  <a:extLst>
                    <a:ext uri="{9D8B030D-6E8A-4147-A177-3AD203B41FA5}">
                      <a16:colId xmlns:a16="http://schemas.microsoft.com/office/drawing/2014/main" val="20002"/>
                    </a:ext>
                  </a:extLst>
                </a:gridCol>
                <a:gridCol w="2790012">
                  <a:extLst>
                    <a:ext uri="{9D8B030D-6E8A-4147-A177-3AD203B41FA5}">
                      <a16:colId xmlns:a16="http://schemas.microsoft.com/office/drawing/2014/main" val="20003"/>
                    </a:ext>
                  </a:extLst>
                </a:gridCol>
              </a:tblGrid>
              <a:tr h="1042615">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Mức độ</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1. Nội dung</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đúng nội dung được phân công; còn nhầm hướng kịch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Đảm bảo nội dung chiến công được phân công; kịch bản đi đúng hướng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Kịch bản đầy đủ nội dung, có sự sáng tạo hợp lý</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2. Diễn xuất </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Nhập vai không tốt, chưa có diễn xuất phù hợp, thiếu nghiêm túc.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Biết cách nhập vai, có diễn xuất phù hợp với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Diễn xuất phù hợp, tạo được hình ảnh đẹp, gây cảm xúc cho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TextBox 4"/>
          <p:cNvSpPr txBox="1"/>
          <p:nvPr/>
        </p:nvSpPr>
        <p:spPr>
          <a:xfrm>
            <a:off x="2020186" y="329609"/>
            <a:ext cx="7921256"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TIÊU CHÍ ĐÁNH GIÁ HOẠT CẢNH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12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7AD-2DAF-433B-B39F-76CECE073F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7CD1A1-C97D-49F7-9C3C-303F00CC80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71847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814E4A3B-839D-4CAF-A050-D6BC70070075}"/>
              </a:ext>
            </a:extLst>
          </p:cNvPr>
          <p:cNvSpPr/>
          <p:nvPr/>
        </p:nvSpPr>
        <p:spPr>
          <a:xfrm>
            <a:off x="2892056" y="1456660"/>
            <a:ext cx="7869730" cy="2144669"/>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tx1"/>
                </a:solidFill>
                <a:effectLst/>
                <a:latin typeface="Times New Roman" panose="02020603050405020304" pitchFamily="18" charset="0"/>
                <a:ea typeface="Times New Roman" panose="02020603050405020304" pitchFamily="18" charset="0"/>
              </a:rPr>
              <a:t>Vẽ hoặc sưu tầm một bức tranh thể hiện một chi tiết mà em thích nhất trong truyện Thạch Sanh. Đặt tên cho bức tranh đó</a:t>
            </a:r>
            <a:endParaRPr lang="en-US" sz="2800" dirty="0">
              <a:solidFill>
                <a:schemeClr val="tx1"/>
              </a:solidFill>
            </a:endParaRPr>
          </a:p>
        </p:txBody>
      </p:sp>
      <p:sp>
        <p:nvSpPr>
          <p:cNvPr id="5" name="Flowchart: Terminator 4">
            <a:extLst>
              <a:ext uri="{FF2B5EF4-FFF2-40B4-BE49-F238E27FC236}">
                <a16:creationId xmlns:a16="http://schemas.microsoft.com/office/drawing/2014/main" id="{AA8BBA08-76FD-4C85-81F7-1E45A126809D}"/>
              </a:ext>
            </a:extLst>
          </p:cNvPr>
          <p:cNvSpPr/>
          <p:nvPr/>
        </p:nvSpPr>
        <p:spPr>
          <a:xfrm>
            <a:off x="2967920" y="4175407"/>
            <a:ext cx="7058582" cy="1406684"/>
          </a:xfrm>
          <a:prstGeom prst="flowChartTerminator">
            <a:avLst/>
          </a:prstGeom>
          <a:solidFill>
            <a:srgbClr val="EDA8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spc="-40" dirty="0">
                <a:solidFill>
                  <a:schemeClr val="tx1"/>
                </a:solidFill>
                <a:effectLst/>
                <a:latin typeface="Times New Roman" panose="02020603050405020304" pitchFamily="18" charset="0"/>
                <a:ea typeface="Times New Roman" panose="02020603050405020304" pitchFamily="18" charset="0"/>
              </a:rPr>
              <a:t>Viết đoạn văn (5 - 7 câu) nêu cảm nghĩ của em về nhân vật Thạch Sanh</a:t>
            </a:r>
            <a:endParaRPr lang="en-US" sz="3200" dirty="0">
              <a:solidFill>
                <a:schemeClr val="tx1"/>
              </a:solidFill>
            </a:endParaRPr>
          </a:p>
        </p:txBody>
      </p:sp>
      <p:sp>
        <p:nvSpPr>
          <p:cNvPr id="6" name="Rectangle: Top Corners Rounded 5">
            <a:extLst>
              <a:ext uri="{FF2B5EF4-FFF2-40B4-BE49-F238E27FC236}">
                <a16:creationId xmlns:a16="http://schemas.microsoft.com/office/drawing/2014/main" id="{ED6B066A-26D3-4F99-A619-09C093E94816}"/>
              </a:ext>
            </a:extLst>
          </p:cNvPr>
          <p:cNvSpPr/>
          <p:nvPr/>
        </p:nvSpPr>
        <p:spPr>
          <a:xfrm>
            <a:off x="1904917" y="573113"/>
            <a:ext cx="4191083"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Vận</a:t>
            </a:r>
            <a:r>
              <a:rPr lang="en-US" sz="2800" b="1" dirty="0">
                <a:solidFill>
                  <a:schemeClr val="tx1"/>
                </a:solidFill>
              </a:rPr>
              <a:t> </a:t>
            </a:r>
            <a:r>
              <a:rPr lang="en-US" sz="2800" b="1" dirty="0" err="1">
                <a:solidFill>
                  <a:schemeClr val="tx1"/>
                </a:solidFill>
              </a:rPr>
              <a:t>dụng</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nhà</a:t>
            </a:r>
            <a:r>
              <a:rPr lang="en-US" sz="2800" b="1" dirty="0">
                <a:solidFill>
                  <a:schemeClr val="tx1"/>
                </a:solidFill>
              </a:rPr>
              <a:t>)</a:t>
            </a:r>
          </a:p>
        </p:txBody>
      </p:sp>
    </p:spTree>
    <p:extLst>
      <p:ext uri="{BB962C8B-B14F-4D97-AF65-F5344CB8AC3E}">
        <p14:creationId xmlns:p14="http://schemas.microsoft.com/office/powerpoint/2010/main" val="385129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76D0-AB0D-4857-9612-BE78282869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FF678E9-CD88-409E-AC7C-1E23BA169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8041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245D-9E9C-49FF-849B-718907892F1E}"/>
              </a:ext>
            </a:extLst>
          </p:cNvPr>
          <p:cNvSpPr>
            <a:spLocks noGrp="1"/>
          </p:cNvSpPr>
          <p:nvPr>
            <p:ph type="title"/>
          </p:nvPr>
        </p:nvSpPr>
        <p:spPr>
          <a:xfrm>
            <a:off x="5359791" y="3667517"/>
            <a:ext cx="6316394" cy="2378074"/>
          </a:xfrm>
          <a:noFill/>
          <a:effectLst>
            <a:outerShdw blurRad="50800" dist="50800" dir="5400000" algn="ctr" rotWithShape="0">
              <a:schemeClr val="tx1">
                <a:lumMod val="50000"/>
                <a:lumOff val="50000"/>
              </a:schemeClr>
            </a:outerShdw>
          </a:effectLst>
        </p:spPr>
        <p:txBody>
          <a:bodyPr>
            <a:normAutofit/>
          </a:bodyPr>
          <a:lstStyle/>
          <a:p>
            <a:r>
              <a:rPr lang="en-US" sz="8000" dirty="0" err="1">
                <a:solidFill>
                  <a:schemeClr val="bg1"/>
                </a:solidFill>
                <a:latin typeface="Times New Roman" panose="02020603050405020304" pitchFamily="18" charset="0"/>
                <a:cs typeface="Times New Roman" panose="02020603050405020304" pitchFamily="18" charset="0"/>
              </a:rPr>
              <a:t>Thạch</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Sanh</a:t>
            </a:r>
            <a:endParaRPr lang="en-US" sz="8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8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39563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32" y="0"/>
            <a:ext cx="4417413"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3965422" y="759220"/>
            <a:ext cx="6292158" cy="913170"/>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nl-NL" sz="2400">
                <a:latin typeface="Times New Roman" panose="02020603050405020304" pitchFamily="18" charset="0"/>
                <a:cs typeface="Times New Roman" panose="02020603050405020304" pitchFamily="18" charset="0"/>
              </a:rPr>
              <a:t>- Là loại truyện dân gian thường có yếu tố hoang đường kỳ ảo.</a:t>
            </a:r>
            <a:endParaRPr lang="en-US" sz="2400">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2A709F4F-14B6-4F9C-BDCB-0AA5E191122F}"/>
              </a:ext>
            </a:extLst>
          </p:cNvPr>
          <p:cNvSpPr/>
          <p:nvPr/>
        </p:nvSpPr>
        <p:spPr>
          <a:xfrm>
            <a:off x="3340733" y="870689"/>
            <a:ext cx="624689"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104695" y="1753066"/>
            <a:ext cx="6352061" cy="1835536"/>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Kể </a:t>
            </a:r>
            <a:r>
              <a:rPr lang="nl-NL" sz="2400">
                <a:latin typeface="Times New Roman" panose="02020603050405020304" pitchFamily="18" charset="0"/>
                <a:cs typeface="Times New Roman" panose="02020603050405020304" pitchFamily="18" charset="0"/>
              </a:rPr>
              <a:t>về cuộc đời của một số kiểu nhân vật như: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có tài năng kì lạ, nhân vật dũng sĩ,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thông minh, nhân vật bất hạnh,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ngốc nghếch, người mang lốt vật...</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016718" y="3916544"/>
            <a:ext cx="6440038" cy="1321780"/>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endParaRPr lang="nl-NL" sz="2400" smtClean="0">
              <a:latin typeface="Times New Roman" panose="02020603050405020304" pitchFamily="18" charset="0"/>
              <a:cs typeface="Times New Roman" panose="02020603050405020304" pitchFamily="18" charset="0"/>
            </a:endParaRPr>
          </a:p>
          <a:p>
            <a:endParaRPr lang="nl-NL" sz="240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Truyện </a:t>
            </a:r>
            <a:r>
              <a:rPr lang="nl-NL" sz="2400">
                <a:latin typeface="Times New Roman" panose="02020603050405020304" pitchFamily="18" charset="0"/>
                <a:cs typeface="Times New Roman" panose="02020603050405020304" pitchFamily="18" charset="0"/>
              </a:rPr>
              <a:t>thể hiện ước mơ, niềm tin của nhân dân về chiến thắng cuối cùng của cái thiện đối với cái ác cái tốt đối với cái xấu,...</a:t>
            </a:r>
            <a:endParaRPr lang="en-US"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B5F7E014-FCDE-428A-BCF5-21908D628198}"/>
              </a:ext>
            </a:extLst>
          </p:cNvPr>
          <p:cNvSpPr/>
          <p:nvPr/>
        </p:nvSpPr>
        <p:spPr>
          <a:xfrm>
            <a:off x="3392064" y="2081007"/>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3304087" y="3774812"/>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730934" y="2477025"/>
            <a:ext cx="2400931" cy="707886"/>
          </a:xfrm>
          <a:prstGeom prst="rect">
            <a:avLst/>
          </a:prstGeom>
          <a:noFill/>
        </p:spPr>
        <p:txBody>
          <a:bodyPr wrap="square" rtlCol="0">
            <a:spAutoFit/>
          </a:bodyPr>
          <a:lstStyle/>
          <a:p>
            <a:pPr algn="ctr"/>
            <a:r>
              <a:rPr lang="en-US" sz="4000" b="1" smtClean="0">
                <a:solidFill>
                  <a:schemeClr val="accent6">
                    <a:lumMod val="50000"/>
                  </a:schemeClr>
                </a:solidFill>
              </a:rPr>
              <a:t>Cổ tích</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876636" y="-94265"/>
            <a:ext cx="2743416" cy="1691149"/>
          </a:xfrm>
          <a:prstGeom prst="rect">
            <a:avLst/>
          </a:prstGeom>
          <a:noFill/>
          <a:ln w="9525">
            <a:noFill/>
          </a:ln>
        </p:spPr>
      </p:pic>
    </p:spTree>
    <p:extLst>
      <p:ext uri="{BB962C8B-B14F-4D97-AF65-F5344CB8AC3E}">
        <p14:creationId xmlns:p14="http://schemas.microsoft.com/office/powerpoint/2010/main" val="2621007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47" name="图片 26">
            <a:extLst>
              <a:ext uri="{FF2B5EF4-FFF2-40B4-BE49-F238E27FC236}">
                <a16:creationId xmlns:a16="http://schemas.microsoft.com/office/drawing/2014/main" id="{61F1034A-D61C-4FE7-84E5-9CD4FF24745F}"/>
              </a:ext>
            </a:extLst>
          </p:cNvPr>
          <p:cNvPicPr/>
          <p:nvPr/>
        </p:nvPicPr>
        <p:blipFill>
          <a:blip r:embed="rId2">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pic>
        <p:nvPicPr>
          <p:cNvPr id="57" name="图片 40">
            <a:extLst>
              <a:ext uri="{FF2B5EF4-FFF2-40B4-BE49-F238E27FC236}">
                <a16:creationId xmlns:a16="http://schemas.microsoft.com/office/drawing/2014/main" id="{62CE25E0-DD12-1B48-A311-D7EA848FAA6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9048" y="10654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221959" flipH="1">
            <a:off x="9876636" y="-94265"/>
            <a:ext cx="2743416" cy="1691149"/>
          </a:xfrm>
          <a:prstGeom prst="rect">
            <a:avLst/>
          </a:prstGeom>
          <a:noFill/>
          <a:ln w="9525">
            <a:noFill/>
          </a:ln>
        </p:spPr>
      </p:pic>
      <p:graphicFrame>
        <p:nvGraphicFramePr>
          <p:cNvPr id="2" name="Table 1"/>
          <p:cNvGraphicFramePr>
            <a:graphicFrameLocks noGrp="1"/>
          </p:cNvGraphicFramePr>
          <p:nvPr>
            <p:extLst>
              <p:ext uri="{D42A27DB-BD31-4B8C-83A1-F6EECF244321}">
                <p14:modId xmlns:p14="http://schemas.microsoft.com/office/powerpoint/2010/main" val="902840373"/>
              </p:ext>
            </p:extLst>
          </p:nvPr>
        </p:nvGraphicFramePr>
        <p:xfrm>
          <a:off x="1449976" y="548642"/>
          <a:ext cx="9679578" cy="5515840"/>
        </p:xfrm>
        <a:graphic>
          <a:graphicData uri="http://schemas.openxmlformats.org/drawingml/2006/table">
            <a:tbl>
              <a:tblPr firstRow="1" firstCol="1" bandRow="1">
                <a:tableStyleId>{21E4AEA4-8DFA-4A89-87EB-49C32662AFE0}</a:tableStyleId>
              </a:tblPr>
              <a:tblGrid>
                <a:gridCol w="1209947">
                  <a:extLst>
                    <a:ext uri="{9D8B030D-6E8A-4147-A177-3AD203B41FA5}">
                      <a16:colId xmlns:a16="http://schemas.microsoft.com/office/drawing/2014/main" val="1103427214"/>
                    </a:ext>
                  </a:extLst>
                </a:gridCol>
                <a:gridCol w="1585506">
                  <a:extLst>
                    <a:ext uri="{9D8B030D-6E8A-4147-A177-3AD203B41FA5}">
                      <a16:colId xmlns:a16="http://schemas.microsoft.com/office/drawing/2014/main" val="960570117"/>
                    </a:ext>
                  </a:extLst>
                </a:gridCol>
                <a:gridCol w="3670662">
                  <a:extLst>
                    <a:ext uri="{9D8B030D-6E8A-4147-A177-3AD203B41FA5}">
                      <a16:colId xmlns:a16="http://schemas.microsoft.com/office/drawing/2014/main" val="1589371096"/>
                    </a:ext>
                  </a:extLst>
                </a:gridCol>
                <a:gridCol w="3213463">
                  <a:extLst>
                    <a:ext uri="{9D8B030D-6E8A-4147-A177-3AD203B41FA5}">
                      <a16:colId xmlns:a16="http://schemas.microsoft.com/office/drawing/2014/main" val="2787559617"/>
                    </a:ext>
                  </a:extLst>
                </a:gridCol>
              </a:tblGrid>
              <a:tr h="696429">
                <a:tc gridSpan="2">
                  <a:txBody>
                    <a:bodyPr/>
                    <a:lstStyle/>
                    <a:p>
                      <a:pPr marL="0" marR="0" algn="just">
                        <a:lnSpc>
                          <a:spcPct val="115000"/>
                        </a:lnSpc>
                        <a:spcBef>
                          <a:spcPts val="0"/>
                        </a:spcBef>
                        <a:spcAft>
                          <a:spcPts val="0"/>
                        </a:spcAft>
                      </a:pPr>
                      <a:r>
                        <a:rPr lang="nl-NL" sz="2400" spc="-40" dirty="0">
                          <a:effectLst/>
                        </a:rPr>
                        <a:t>               Thể loại</a:t>
                      </a:r>
                      <a:endParaRPr lang="en-US" sz="2000" dirty="0">
                        <a:effectLst/>
                      </a:endParaRPr>
                    </a:p>
                    <a:p>
                      <a:pPr marL="0" marR="0" algn="just">
                        <a:lnSpc>
                          <a:spcPct val="115000"/>
                        </a:lnSpc>
                        <a:spcBef>
                          <a:spcPts val="0"/>
                        </a:spcBef>
                        <a:spcAft>
                          <a:spcPts val="0"/>
                        </a:spcAft>
                      </a:pPr>
                      <a:r>
                        <a:rPr lang="nl-NL" sz="2400" spc="-40" dirty="0">
                          <a:effectLst/>
                        </a:rPr>
                        <a:t>Tiêu chí</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nl-NL" sz="2400" spc="-40" dirty="0">
                          <a:effectLst/>
                        </a:rPr>
                        <a:t>Truyền thuyết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nl-NL" sz="2400" spc="-40">
                          <a:effectLst/>
                        </a:rPr>
                        <a:t>Cổ tích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3094061"/>
                  </a:ext>
                </a:extLst>
              </a:tr>
              <a:tr h="946937">
                <a:tc gridSpan="2">
                  <a:txBody>
                    <a:bodyPr/>
                    <a:lstStyle/>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Giống nhau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just">
                        <a:lnSpc>
                          <a:spcPct val="115000"/>
                        </a:lnSpc>
                        <a:spcBef>
                          <a:spcPts val="0"/>
                        </a:spcBef>
                        <a:spcAft>
                          <a:spcPts val="0"/>
                        </a:spcAft>
                      </a:pPr>
                      <a:r>
                        <a:rPr lang="nl-NL" sz="2400" spc="-40" dirty="0">
                          <a:effectLst/>
                        </a:rPr>
                        <a:t> </a:t>
                      </a:r>
                      <a:endParaRPr lang="en-US" sz="2000" dirty="0">
                        <a:effectLst/>
                      </a:endParaRPr>
                    </a:p>
                    <a:p>
                      <a:pPr marL="0" marR="0" algn="just">
                        <a:lnSpc>
                          <a:spcPct val="115000"/>
                        </a:lnSpc>
                        <a:spcBef>
                          <a:spcPts val="0"/>
                        </a:spcBef>
                        <a:spcAft>
                          <a:spcPts val="0"/>
                        </a:spcAft>
                      </a:pPr>
                      <a:r>
                        <a:rPr lang="nl-NL" sz="2400" spc="-40" dirty="0">
                          <a:effectLst/>
                        </a:rPr>
                        <a:t> </a:t>
                      </a:r>
                      <a:endParaRPr lang="en-US" sz="2000" dirty="0">
                        <a:effectLst/>
                      </a:endParaRPr>
                    </a:p>
                    <a:p>
                      <a:pPr marL="0" marR="0" algn="just">
                        <a:lnSpc>
                          <a:spcPct val="115000"/>
                        </a:lnSpc>
                        <a:spcBef>
                          <a:spcPts val="0"/>
                        </a:spcBef>
                        <a:spcAft>
                          <a:spcPts val="0"/>
                        </a:spcAft>
                      </a:pPr>
                      <a:r>
                        <a:rPr lang="nl-NL" sz="2400" spc="-4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23114959"/>
                  </a:ext>
                </a:extLst>
              </a:tr>
              <a:tr h="987780">
                <a:tc rowSpan="3">
                  <a:txBody>
                    <a:bodyPr/>
                    <a:lstStyle/>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Khác nhau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buFontTx/>
                        <a:buNone/>
                      </a:pPr>
                      <a:r>
                        <a:rPr lang="nl-NL" sz="2400" spc="-40" dirty="0" smtClean="0">
                          <a:effectLst/>
                        </a:rPr>
                        <a:t>-</a:t>
                      </a:r>
                      <a:r>
                        <a:rPr lang="nl-NL" sz="2400" spc="-40" baseline="0" dirty="0" smtClean="0">
                          <a:effectLst/>
                        </a:rPr>
                        <a:t> Nội dung</a:t>
                      </a:r>
                      <a:endParaRPr lang="en-US" sz="2400" spc="-40" dirty="0" smtClean="0">
                        <a:effectLst/>
                      </a:endParaRPr>
                    </a:p>
                  </a:txBody>
                  <a:tcPr marL="68580" marR="68580" marT="0" marB="0"/>
                </a:tc>
                <a:tc>
                  <a:txBody>
                    <a:bodyPr/>
                    <a:lstStyle/>
                    <a:p>
                      <a:pPr marL="0" marR="0" algn="just">
                        <a:lnSpc>
                          <a:spcPct val="115000"/>
                        </a:lnSpc>
                        <a:spcBef>
                          <a:spcPts val="0"/>
                        </a:spcBef>
                        <a:spcAft>
                          <a:spcPts val="0"/>
                        </a:spcAft>
                      </a:pPr>
                      <a:r>
                        <a:rPr lang="nl-NL" sz="2400" spc="-4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nl-NL" sz="2400" spc="-4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4800368"/>
                  </a:ext>
                </a:extLst>
              </a:tr>
              <a:tr h="1055148">
                <a:tc vMerge="1">
                  <a:txBody>
                    <a:bodyPr/>
                    <a:lstStyle/>
                    <a:p>
                      <a:endParaRPr lang="en-US"/>
                    </a:p>
                  </a:txBody>
                  <a:tcPr/>
                </a:tc>
                <a:tc>
                  <a:txBody>
                    <a:bodyPr/>
                    <a:lstStyle/>
                    <a:p>
                      <a:pPr marL="0" marR="0" algn="just">
                        <a:lnSpc>
                          <a:spcPct val="115000"/>
                        </a:lnSpc>
                        <a:spcBef>
                          <a:spcPts val="0"/>
                        </a:spcBef>
                        <a:spcAft>
                          <a:spcPts val="0"/>
                        </a:spcAft>
                      </a:pPr>
                      <a:r>
                        <a:rPr lang="nl-NL" sz="2400" spc="-40">
                          <a:effectLst/>
                        </a:rPr>
                        <a:t>- Nhân vật</a:t>
                      </a:r>
                      <a:endParaRPr lang="en-US" sz="2000">
                        <a:effectLst/>
                      </a:endParaRPr>
                    </a:p>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nl-NL" sz="2400" spc="-4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nl-NL" sz="2400" spc="-4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238709"/>
                  </a:ext>
                </a:extLst>
              </a:tr>
              <a:tr h="1055148">
                <a:tc vMerge="1">
                  <a:txBody>
                    <a:bodyPr/>
                    <a:lstStyle/>
                    <a:p>
                      <a:endParaRPr lang="en-US"/>
                    </a:p>
                  </a:txBody>
                  <a:tcPr/>
                </a:tc>
                <a:tc>
                  <a:txBody>
                    <a:bodyPr/>
                    <a:lstStyle/>
                    <a:p>
                      <a:pPr marL="0" marR="0" algn="just">
                        <a:lnSpc>
                          <a:spcPct val="115000"/>
                        </a:lnSpc>
                        <a:spcBef>
                          <a:spcPts val="0"/>
                        </a:spcBef>
                        <a:spcAft>
                          <a:spcPts val="0"/>
                        </a:spcAft>
                      </a:pPr>
                      <a:r>
                        <a:rPr lang="nl-NL" sz="2400" spc="-40">
                          <a:effectLst/>
                        </a:rPr>
                        <a:t>- Bài học</a:t>
                      </a:r>
                      <a:endParaRPr lang="en-US" sz="2000">
                        <a:effectLst/>
                      </a:endParaRPr>
                    </a:p>
                    <a:p>
                      <a:pPr marL="0" marR="0" algn="just">
                        <a:lnSpc>
                          <a:spcPct val="115000"/>
                        </a:lnSpc>
                        <a:spcBef>
                          <a:spcPts val="0"/>
                        </a:spcBef>
                        <a:spcAft>
                          <a:spcPts val="0"/>
                        </a:spcAft>
                      </a:pPr>
                      <a:r>
                        <a:rPr lang="nl-NL" sz="2400" spc="-40">
                          <a:effectLst/>
                        </a:rPr>
                        <a:t> </a:t>
                      </a:r>
                      <a:endParaRPr lang="en-US" sz="2000">
                        <a:effectLst/>
                      </a:endParaRPr>
                    </a:p>
                    <a:p>
                      <a:pPr marL="0" marR="0" algn="just">
                        <a:lnSpc>
                          <a:spcPct val="115000"/>
                        </a:lnSpc>
                        <a:spcBef>
                          <a:spcPts val="0"/>
                        </a:spcBef>
                        <a:spcAft>
                          <a:spcPts val="0"/>
                        </a:spcAft>
                      </a:pPr>
                      <a:r>
                        <a:rPr lang="nl-NL" sz="2400" spc="-4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nl-NL" sz="2400" spc="-4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nl-NL" sz="2400" spc="-4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825415"/>
                  </a:ext>
                </a:extLst>
              </a:tr>
            </a:tbl>
          </a:graphicData>
        </a:graphic>
      </p:graphicFrame>
      <p:cxnSp>
        <p:nvCxnSpPr>
          <p:cNvPr id="16" name="Straight Connector 15"/>
          <p:cNvCxnSpPr/>
          <p:nvPr/>
        </p:nvCxnSpPr>
        <p:spPr>
          <a:xfrm>
            <a:off x="1957716" y="863509"/>
            <a:ext cx="1482725" cy="387350"/>
          </a:xfrm>
          <a:prstGeom prst="line">
            <a:avLst/>
          </a:prstGeom>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4532810" y="1509392"/>
            <a:ext cx="6596744" cy="954107"/>
          </a:xfrm>
          <a:prstGeom prst="rect">
            <a:avLst/>
          </a:prstGeom>
          <a:noFill/>
        </p:spPr>
        <p:txBody>
          <a:bodyPr wrap="square" rtlCol="0">
            <a:spAutoFit/>
          </a:bodyPr>
          <a:lstStyle/>
          <a:p>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Đều</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là</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chuyện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kể</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dân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gian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có</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các</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yếu</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tố</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kì</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ảo</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hoang</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đường</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p:cNvSpPr txBox="1"/>
          <p:nvPr/>
        </p:nvSpPr>
        <p:spPr>
          <a:xfrm>
            <a:off x="4408713" y="2627193"/>
            <a:ext cx="3762103" cy="92333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898674" y="2627193"/>
            <a:ext cx="3230879"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408712" y="3742521"/>
            <a:ext cx="3762103"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7900850" y="3757494"/>
            <a:ext cx="3019699" cy="92333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254373" y="4852533"/>
            <a:ext cx="3762103" cy="120032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 </a:t>
            </a:r>
            <a:r>
              <a:rPr lang="en-US" dirty="0" err="1" smtClean="0">
                <a:latin typeface="Times New Roman" panose="02020603050405020304" pitchFamily="18" charset="0"/>
                <a:cs typeface="Times New Roman" panose="02020603050405020304" pitchFamily="18" charset="0"/>
              </a:rPr>
              <a:t>ngợi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hùng</a:t>
            </a:r>
            <a:r>
              <a:rPr lang="en-US" dirty="0" smtClean="0">
                <a:latin typeface="Times New Roman" panose="02020603050405020304" pitchFamily="18" charset="0"/>
                <a:cs typeface="Times New Roman" panose="02020603050405020304" pitchFamily="18" charset="0"/>
              </a:rPr>
              <a:t>.</a:t>
            </a:r>
          </a:p>
          <a:p>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niềm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a:t>
            </a:r>
          </a:p>
        </p:txBody>
      </p:sp>
      <p:sp>
        <p:nvSpPr>
          <p:cNvPr id="23" name="TextBox 22"/>
          <p:cNvSpPr txBox="1"/>
          <p:nvPr/>
        </p:nvSpPr>
        <p:spPr>
          <a:xfrm>
            <a:off x="7787058" y="4876621"/>
            <a:ext cx="3762103" cy="92333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niềm</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trừng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đáng</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5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755"/>
            <a:ext cx="4863142"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4952658" y="1692939"/>
            <a:ext cx="4997539" cy="656822"/>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Thể</a:t>
            </a:r>
            <a:r>
              <a:rPr lang="en-US" sz="3600" dirty="0"/>
              <a:t> </a:t>
            </a:r>
            <a:r>
              <a:rPr lang="en-US" sz="3600" dirty="0" err="1"/>
              <a:t>loại</a:t>
            </a:r>
            <a:r>
              <a:rPr lang="en-US" sz="3600" dirty="0"/>
              <a:t>: </a:t>
            </a:r>
            <a:r>
              <a:rPr lang="en-US" sz="3600" dirty="0" err="1"/>
              <a:t>Cổ</a:t>
            </a:r>
            <a:r>
              <a:rPr lang="en-US" sz="3600" dirty="0"/>
              <a:t> </a:t>
            </a:r>
            <a:r>
              <a:rPr lang="en-US" sz="3600" dirty="0" err="1"/>
              <a:t>tích</a:t>
            </a:r>
            <a:endParaRPr lang="en-US" sz="3600" dirty="0"/>
          </a:p>
        </p:txBody>
      </p:sp>
      <p:sp>
        <p:nvSpPr>
          <p:cNvPr id="49" name="Oval 48">
            <a:extLst>
              <a:ext uri="{FF2B5EF4-FFF2-40B4-BE49-F238E27FC236}">
                <a16:creationId xmlns:a16="http://schemas.microsoft.com/office/drawing/2014/main" id="{2A709F4F-14B6-4F9C-BDCB-0AA5E191122F}"/>
              </a:ext>
            </a:extLst>
          </p:cNvPr>
          <p:cNvSpPr/>
          <p:nvPr/>
        </p:nvSpPr>
        <p:spPr>
          <a:xfrm>
            <a:off x="4468972" y="1558752"/>
            <a:ext cx="712631"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952658" y="3090684"/>
            <a:ext cx="4997539" cy="656822"/>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Nhân</a:t>
            </a:r>
            <a:r>
              <a:rPr lang="en-US" sz="3600" dirty="0"/>
              <a:t> </a:t>
            </a:r>
            <a:r>
              <a:rPr lang="en-US" sz="3600" dirty="0" err="1"/>
              <a:t>vật</a:t>
            </a:r>
            <a:r>
              <a:rPr lang="en-US" sz="3600" dirty="0"/>
              <a:t>: </a:t>
            </a:r>
            <a:r>
              <a:rPr lang="en-US" sz="3600" dirty="0" err="1"/>
              <a:t>Thạch</a:t>
            </a:r>
            <a:r>
              <a:rPr lang="en-US" sz="3600" dirty="0"/>
              <a:t> </a:t>
            </a:r>
            <a:r>
              <a:rPr lang="en-US" sz="3600" dirty="0" err="1"/>
              <a:t>Sanh</a:t>
            </a:r>
            <a:endParaRPr lang="en-US" sz="3600" dirty="0"/>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952657" y="4463525"/>
            <a:ext cx="4997539" cy="656822"/>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Bố</a:t>
            </a:r>
            <a:r>
              <a:rPr lang="en-US" sz="3600" dirty="0"/>
              <a:t> </a:t>
            </a:r>
            <a:r>
              <a:rPr lang="en-US" sz="3600" dirty="0" err="1"/>
              <a:t>cục</a:t>
            </a:r>
            <a:r>
              <a:rPr lang="en-US" sz="3600" dirty="0"/>
              <a:t>: 3 </a:t>
            </a:r>
            <a:r>
              <a:rPr lang="en-US" sz="3600" dirty="0" err="1"/>
              <a:t>phần</a:t>
            </a:r>
            <a:endParaRPr lang="en-US" sz="3600" dirty="0"/>
          </a:p>
        </p:txBody>
      </p:sp>
      <p:sp>
        <p:nvSpPr>
          <p:cNvPr id="50" name="Oval 49">
            <a:extLst>
              <a:ext uri="{FF2B5EF4-FFF2-40B4-BE49-F238E27FC236}">
                <a16:creationId xmlns:a16="http://schemas.microsoft.com/office/drawing/2014/main" id="{B5F7E014-FCDE-428A-BCF5-21908D628198}"/>
              </a:ext>
            </a:extLst>
          </p:cNvPr>
          <p:cNvSpPr/>
          <p:nvPr/>
        </p:nvSpPr>
        <p:spPr>
          <a:xfrm>
            <a:off x="4468972" y="2968356"/>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4468971" y="4306467"/>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577025" y="2682466"/>
            <a:ext cx="2400931" cy="707886"/>
          </a:xfrm>
          <a:prstGeom prst="rect">
            <a:avLst/>
          </a:prstGeom>
          <a:noFill/>
        </p:spPr>
        <p:txBody>
          <a:bodyPr wrap="square" rtlCol="0">
            <a:spAutoFit/>
          </a:bodyPr>
          <a:lstStyle/>
          <a:p>
            <a:pPr algn="ctr"/>
            <a:r>
              <a:rPr lang="en-US" sz="4000" b="1" dirty="0" err="1">
                <a:solidFill>
                  <a:schemeClr val="accent6">
                    <a:lumMod val="50000"/>
                  </a:schemeClr>
                </a:solidFill>
              </a:rPr>
              <a:t>Văn</a:t>
            </a:r>
            <a:r>
              <a:rPr lang="en-US" sz="4000" b="1" dirty="0">
                <a:solidFill>
                  <a:schemeClr val="accent6">
                    <a:lumMod val="50000"/>
                  </a:schemeClr>
                </a:solidFill>
              </a:rPr>
              <a:t> </a:t>
            </a:r>
            <a:r>
              <a:rPr lang="en-US" sz="4000" b="1" dirty="0" err="1">
                <a:solidFill>
                  <a:schemeClr val="accent6">
                    <a:lumMod val="50000"/>
                  </a:schemeClr>
                </a:solidFill>
              </a:rPr>
              <a:t>bản</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097640" y="29225"/>
            <a:ext cx="2743416" cy="1691149"/>
          </a:xfrm>
          <a:prstGeom prst="rect">
            <a:avLst/>
          </a:prstGeom>
          <a:noFill/>
          <a:ln w="9525">
            <a:noFill/>
          </a:ln>
        </p:spPr>
      </p:pic>
    </p:spTree>
    <p:extLst>
      <p:ext uri="{BB962C8B-B14F-4D97-AF65-F5344CB8AC3E}">
        <p14:creationId xmlns:p14="http://schemas.microsoft.com/office/powerpoint/2010/main" val="3034206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TotalTime>
  <Words>1110</Words>
  <Application>Microsoft Office PowerPoint</Application>
  <PresentationFormat>Widescreen</PresentationFormat>
  <Paragraphs>136</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#9Slide03 AmpleSoft Bold</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Thạch Sanh</vt:lpstr>
      <vt:lpstr>I. Đọc và  tìm hiểu chung</vt:lpstr>
      <vt:lpstr>PowerPoint Presentation</vt:lpstr>
      <vt:lpstr>PowerPoint Presentation</vt:lpstr>
      <vt:lpstr>PowerPoint Presentation</vt:lpstr>
      <vt:lpstr>II. Đọc và  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IV. Luyện tập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HIEN</cp:lastModifiedBy>
  <cp:revision>59</cp:revision>
  <dcterms:created xsi:type="dcterms:W3CDTF">2021-08-24T13:04:08Z</dcterms:created>
  <dcterms:modified xsi:type="dcterms:W3CDTF">2023-09-22T04:37:06Z</dcterms:modified>
</cp:coreProperties>
</file>